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  <p:sldMasterId id="2147483704" r:id="rId4"/>
    <p:sldMasterId id="2147483716" r:id="rId5"/>
    <p:sldMasterId id="2147483728" r:id="rId6"/>
    <p:sldMasterId id="2147483740" r:id="rId7"/>
    <p:sldMasterId id="2147483752" r:id="rId8"/>
    <p:sldMasterId id="2147483764" r:id="rId9"/>
    <p:sldMasterId id="2147483776" r:id="rId10"/>
    <p:sldMasterId id="2147483790" r:id="rId11"/>
    <p:sldMasterId id="2147483804" r:id="rId12"/>
    <p:sldMasterId id="2147483818" r:id="rId13"/>
    <p:sldMasterId id="2147483832" r:id="rId14"/>
    <p:sldMasterId id="2147483846" r:id="rId15"/>
    <p:sldMasterId id="2147483859" r:id="rId16"/>
    <p:sldMasterId id="2147483872" r:id="rId17"/>
    <p:sldMasterId id="2147483885" r:id="rId18"/>
    <p:sldMasterId id="2147483898" r:id="rId19"/>
    <p:sldMasterId id="2147483911" r:id="rId20"/>
    <p:sldMasterId id="2147483924" r:id="rId21"/>
    <p:sldMasterId id="2147483937" r:id="rId22"/>
    <p:sldMasterId id="2147483950" r:id="rId23"/>
    <p:sldMasterId id="2147483963" r:id="rId24"/>
  </p:sldMasterIdLst>
  <p:sldIdLst>
    <p:sldId id="256" r:id="rId25"/>
    <p:sldId id="28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80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81" r:id="rId45"/>
    <p:sldId id="282" r:id="rId46"/>
    <p:sldId id="274" r:id="rId47"/>
    <p:sldId id="275" r:id="rId48"/>
    <p:sldId id="285" r:id="rId49"/>
    <p:sldId id="276" r:id="rId50"/>
    <p:sldId id="277" r:id="rId51"/>
    <p:sldId id="283" r:id="rId52"/>
    <p:sldId id="278" r:id="rId53"/>
    <p:sldId id="279" r:id="rId54"/>
    <p:sldId id="284" r:id="rId55"/>
    <p:sldId id="287" r:id="rId56"/>
    <p:sldId id="28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6E2EF-666C-994C-9D64-B1FD2CB79A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589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9847-09E0-C142-AB24-91CBC9B0A2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546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E4CB9-1858-1844-93F8-6E7D681B18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70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01CE2-0907-3144-ADD1-F0E5B9D94C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640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7DE5-AA7C-0F4E-B88A-3F06E5BA99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5392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F2020-0CB3-A24B-A514-0BD6F45C0E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902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7221B-20B0-FB45-BEFC-0E16EF286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339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949-9A5F-3C4E-AAC1-A376875B371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6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63A73-248F-2047-95AC-8B56B13A237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555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80706-5EC3-7746-9DBF-E81F395DB38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F3C64-F75D-6B4F-8DD2-FCE2BEDE46F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078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302F5-1697-9143-90F8-15D4EAC4DC4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861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8CC4-3213-CD48-B34C-874CB6D2814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2448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C3FAA-EA65-6444-9A9C-B89449AB46A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1218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9AD93-0C8E-074A-A0DF-71F385CF7A2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957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5ED4C-C901-5744-BE60-8461E0F4C2B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373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1229B-39F5-F74D-AEEA-B5020CE2C6B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257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0C4F6-040E-8B4A-A55B-47451E361C6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8576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A57A2-F0CB-D84E-A4DB-F7E140E3FA1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718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EEE99-655F-7F4A-9409-6A0FD216247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8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437A4-41D3-9A41-BAF4-164FC4C761F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6165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63A73-248F-2047-95AC-8B56B13A237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555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80706-5EC3-7746-9DBF-E81F395DB38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10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F3C64-F75D-6B4F-8DD2-FCE2BEDE46F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078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302F5-1697-9143-90F8-15D4EAC4DC4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861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8CC4-3213-CD48-B34C-874CB6D2814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2448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C3FAA-EA65-6444-9A9C-B89449AB46A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1218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9AD93-0C8E-074A-A0DF-71F385CF7A2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9575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5ED4C-C901-5744-BE60-8461E0F4C2B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373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1229B-39F5-F74D-AEEA-B5020CE2C6B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2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0C4F6-040E-8B4A-A55B-47451E361C6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8576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A57A2-F0CB-D84E-A4DB-F7E140E3FA1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718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EEE99-655F-7F4A-9409-6A0FD216247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801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437A4-41D3-9A41-BAF4-164FC4C761F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6165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63A73-248F-2047-95AC-8B56B13A237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555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80706-5EC3-7746-9DBF-E81F395DB38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10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F3C64-F75D-6B4F-8DD2-FCE2BEDE46F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078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302F5-1697-9143-90F8-15D4EAC4DC4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861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8CC4-3213-CD48-B34C-874CB6D2814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2448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C3FAA-EA65-6444-9A9C-B89449AB46A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12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9AD93-0C8E-074A-A0DF-71F385CF7A2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9575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5ED4C-C901-5744-BE60-8461E0F4C2B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373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1229B-39F5-F74D-AEEA-B5020CE2C6B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257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0C4F6-040E-8B4A-A55B-47451E361C6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85769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A57A2-F0CB-D84E-A4DB-F7E140E3FA1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718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EEE99-655F-7F4A-9409-6A0FD216247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801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437A4-41D3-9A41-BAF4-164FC4C761F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6165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63A73-248F-2047-95AC-8B56B13A237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555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80706-5EC3-7746-9DBF-E81F395DB38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107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F3C64-F75D-6B4F-8DD2-FCE2BEDE46F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0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302F5-1697-9143-90F8-15D4EAC4DC4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861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8CC4-3213-CD48-B34C-874CB6D2814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2448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C3FAA-EA65-6444-9A9C-B89449AB46A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1218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9AD93-0C8E-074A-A0DF-71F385CF7A2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9575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5ED4C-C901-5744-BE60-8461E0F4C2B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373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1229B-39F5-F74D-AEEA-B5020CE2C6B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257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0C4F6-040E-8B4A-A55B-47451E361C6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8576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A57A2-F0CB-D84E-A4DB-F7E140E3FA1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7188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EEE99-655F-7F4A-9409-6A0FD216247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801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437A4-41D3-9A41-BAF4-164FC4C761F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61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3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3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63A73-248F-2047-95AC-8B56B13A237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555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80706-5EC3-7746-9DBF-E81F395DB38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10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F3C64-F75D-6B4F-8DD2-FCE2BEDE46F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078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302F5-1697-9143-90F8-15D4EAC4DC4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861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58CC4-3213-CD48-B34C-874CB6D2814A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2448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C3FAA-EA65-6444-9A9C-B89449AB46A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1218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9AD93-0C8E-074A-A0DF-71F385CF7A2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9575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5ED4C-C901-5744-BE60-8461E0F4C2BD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373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1229B-39F5-F74D-AEEA-B5020CE2C6B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3257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0C4F6-040E-8B4A-A55B-47451E361C63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857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A57A2-F0CB-D84E-A4DB-F7E140E3FA1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718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EEE99-655F-7F4A-9409-6A0FD216247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08017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437A4-41D3-9A41-BAF4-164FC4C761FF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6165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D1736A-A368-424D-AC45-025825C8ED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38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F80C-7389-9F46-B292-524396002DA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908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38E95-A611-F344-AE0D-693F7D805F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1949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6E2EF-666C-994C-9D64-B1FD2CB79A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5894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9847-09E0-C142-AB24-91CBC9B0A2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5465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E4CB9-1858-1844-93F8-6E7D681B18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7016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01CE2-0907-3144-ADD1-F0E5B9D94C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6405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7DE5-AA7C-0F4E-B88A-3F06E5BA99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53926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F2020-0CB3-A24B-A514-0BD6F45C0E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9021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0962973B-96D7-1D47-A669-6ACF69C8F42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1067647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106E2-CB44-694C-989E-8283B99612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4499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33BA3-45D0-8641-8BF4-C3DCB20170EC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50740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848DF-F5D0-F14E-915C-19460F93EFF4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967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720B3-6C7C-2A43-844E-A28D4DCBE626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72973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4E426-9649-DF47-AE7E-B106FE8AC98B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7681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E2839-C651-BF48-80DD-C5ED8688B0C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1318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620FE-2F0B-5345-A9D1-6DD12028CB51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4399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C751-1AFD-A849-978E-785F9D334422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49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7221B-20B0-FB45-BEFC-0E16EF286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3392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5B4-54E1-EA4A-B3AF-0EAD3069280E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20550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3D524-191E-2C4D-8201-3D19C891F3E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25970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3230A-2096-FC41-A917-969F88C6BE17}" type="slidenum">
              <a:rPr lang="es-ES">
                <a:solidFill>
                  <a:srgbClr val="FFFFFF"/>
                </a:solidFill>
              </a:rPr>
              <a:pPr/>
              <a:t>‹Nº›</a:t>
            </a:fld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73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949-9A5F-3C4E-AAC1-A376875B371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6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D1736A-A368-424D-AC45-025825C8ED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F80C-7389-9F46-B292-524396002DA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90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38E95-A611-F344-AE0D-693F7D805F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19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6E2EF-666C-994C-9D64-B1FD2CB79A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58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9847-09E0-C142-AB24-91CBC9B0A2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54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E4CB9-1858-1844-93F8-6E7D681B18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701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01CE2-0907-3144-ADD1-F0E5B9D94C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64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7DE5-AA7C-0F4E-B88A-3F06E5BA99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539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F2020-0CB3-A24B-A514-0BD6F45C0E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7221B-20B0-FB45-BEFC-0E16EF286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33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949-9A5F-3C4E-AAC1-A376875B371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6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D1736A-A368-424D-AC45-025825C8ED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F80C-7389-9F46-B292-524396002DA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90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38E95-A611-F344-AE0D-693F7D805F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19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6E2EF-666C-994C-9D64-B1FD2CB79A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58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9847-09E0-C142-AB24-91CBC9B0A2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54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E4CB9-1858-1844-93F8-6E7D681B18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70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01CE2-0907-3144-ADD1-F0E5B9D94C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64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7DE5-AA7C-0F4E-B88A-3F06E5BA99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53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F2020-0CB3-A24B-A514-0BD6F45C0E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90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7221B-20B0-FB45-BEFC-0E16EF286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33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949-9A5F-3C4E-AAC1-A376875B371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6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D1736A-A368-424D-AC45-025825C8ED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F80C-7389-9F46-B292-524396002DA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90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38E95-A611-F344-AE0D-693F7D805F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19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6E2EF-666C-994C-9D64-B1FD2CB79A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58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9847-09E0-C142-AB24-91CBC9B0A2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54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E4CB9-1858-1844-93F8-6E7D681B18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70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01CE2-0907-3144-ADD1-F0E5B9D94C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6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7DE5-AA7C-0F4E-B88A-3F06E5BA99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539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F2020-0CB3-A24B-A514-0BD6F45C0E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90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7221B-20B0-FB45-BEFC-0E16EF286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339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949-9A5F-3C4E-AAC1-A376875B371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6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D1736A-A368-424D-AC45-025825C8ED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F80C-7389-9F46-B292-524396002DA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90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38E95-A611-F344-AE0D-693F7D805F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194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6E2EF-666C-994C-9D64-B1FD2CB79A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589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9847-09E0-C142-AB24-91CBC9B0A2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54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E4CB9-1858-1844-93F8-6E7D681B18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7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01CE2-0907-3144-ADD1-F0E5B9D94C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640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7DE5-AA7C-0F4E-B88A-3F06E5BA99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5392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F2020-0CB3-A24B-A514-0BD6F45C0E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90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7221B-20B0-FB45-BEFC-0E16EF286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33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949-9A5F-3C4E-AAC1-A376875B371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6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D1736A-A368-424D-AC45-025825C8ED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F80C-7389-9F46-B292-524396002DA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908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38E95-A611-F344-AE0D-693F7D805F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19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6E2EF-666C-994C-9D64-B1FD2CB79A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589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9847-09E0-C142-AB24-91CBC9B0A2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5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E4CB9-1858-1844-93F8-6E7D681B18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701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01CE2-0907-3144-ADD1-F0E5B9D94C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640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7DE5-AA7C-0F4E-B88A-3F06E5BA99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539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F2020-0CB3-A24B-A514-0BD6F45C0E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902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7221B-20B0-FB45-BEFC-0E16EF286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33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949-9A5F-3C4E-AAC1-A376875B371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63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D1736A-A368-424D-AC45-025825C8ED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F80C-7389-9F46-B292-524396002DA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908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38E95-A611-F344-AE0D-693F7D805F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194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6E2EF-666C-994C-9D64-B1FD2CB79A6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75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09847-09E0-C142-AB24-91CBC9B0A2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8546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E4CB9-1858-1844-93F8-6E7D681B184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70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01CE2-0907-3144-ADD1-F0E5B9D94C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640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B7DE5-AA7C-0F4E-B88A-3F06E5BA99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5392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F2020-0CB3-A24B-A514-0BD6F45C0EC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90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7221B-20B0-FB45-BEFC-0E16EF2869E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8339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27949-9A5F-3C4E-AAC1-A376875B371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5563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endParaRPr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D1736A-A368-424D-AC45-025825C8ED3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333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5F80C-7389-9F46-B292-524396002DA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6908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38E95-A611-F344-AE0D-693F7D805F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1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slideLayout" Target="../slideLayouts/slideLayout292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7E419-562D-7042-B2C3-E059A83CA2AF}" type="slidenum">
              <a:rPr lang="es-ES" smtClean="0">
                <a:solidFill>
                  <a:srgbClr val="FFFFFF"/>
                </a:solidFill>
                <a:latin typeface="Tahoma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7E419-562D-7042-B2C3-E059A83CA2AF}" type="slidenum">
              <a:rPr lang="es-ES" smtClean="0">
                <a:solidFill>
                  <a:srgbClr val="FFFFFF"/>
                </a:solidFill>
                <a:latin typeface="Tahoma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7E419-562D-7042-B2C3-E059A83CA2AF}" type="slidenum">
              <a:rPr lang="es-ES" smtClean="0">
                <a:solidFill>
                  <a:srgbClr val="FFFFFF"/>
                </a:solidFill>
                <a:latin typeface="Tahoma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7E419-562D-7042-B2C3-E059A83CA2AF}" type="slidenum">
              <a:rPr lang="es-ES" smtClean="0">
                <a:solidFill>
                  <a:srgbClr val="FFFFFF"/>
                </a:solidFill>
                <a:latin typeface="Tahoma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  <p:sp>
          <p:nvSpPr>
            <p:cNvPr id="22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FFFFFF"/>
                </a:solidFill>
                <a:latin typeface="Tahoma" pitchFamily="34" charset="0"/>
                <a:ea typeface="ＭＳ Ｐゴシック" charset="0"/>
              </a:endParaRPr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2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97E419-562D-7042-B2C3-E059A83CA2AF}" type="slidenum">
              <a:rPr lang="es-ES" smtClean="0">
                <a:solidFill>
                  <a:srgbClr val="FFFFFF"/>
                </a:solidFill>
                <a:latin typeface="Tahoma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643A8-6679-7245-8586-A5288FF29F7D}" type="slidenum">
              <a:rPr lang="es-E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9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3083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33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084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85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3081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3117D75A-C008-244A-8AD0-1DD20D063815}" type="slidenum">
              <a:rPr lang="es-ES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s-ES" sz="240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643A8-6679-7245-8586-A5288FF29F7D}" type="slidenum">
              <a:rPr lang="es-E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9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3083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33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084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85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3081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643A8-6679-7245-8586-A5288FF29F7D}" type="slidenum">
              <a:rPr lang="es-E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9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3083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33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084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85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3081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643A8-6679-7245-8586-A5288FF29F7D}" type="slidenum">
              <a:rPr lang="es-E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9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3083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33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084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85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3081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643A8-6679-7245-8586-A5288FF29F7D}" type="slidenum">
              <a:rPr lang="es-E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9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3083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33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084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85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3081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643A8-6679-7245-8586-A5288FF29F7D}" type="slidenum">
              <a:rPr lang="es-E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9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3083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33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084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85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3081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643A8-6679-7245-8586-A5288FF29F7D}" type="slidenum">
              <a:rPr lang="es-E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9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3083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33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084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85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3081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D643A8-6679-7245-8586-A5288FF29F7D}" type="slidenum">
              <a:rPr lang="es-E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3079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sz="240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</a:endParaRPr>
              </a:p>
            </p:txBody>
          </p:sp>
          <p:grpSp>
            <p:nvGrpSpPr>
              <p:cNvPr id="3083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133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 sz="2400">
                      <a:solidFill>
                        <a:srgbClr val="000000"/>
                      </a:solidFill>
                      <a:latin typeface="Times New Roman" pitchFamily="18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084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085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ES" sz="2400">
                    <a:solidFill>
                      <a:srgbClr val="000000"/>
                    </a:solidFill>
                    <a:latin typeface="Times New Roman" pitchFamily="18" charset="0"/>
                    <a:ea typeface="ＭＳ Ｐゴシック" charset="0"/>
                  </a:endParaRPr>
                </a:p>
              </p:txBody>
            </p:sp>
          </p:grpSp>
        </p:grpSp>
        <p:pic>
          <p:nvPicPr>
            <p:cNvPr id="3081" name="Picture 161" descr="earth"/>
            <p:cNvPicPr>
              <a:picLocks noChangeAspect="1" noChangeArrowheads="1"/>
            </p:cNvPicPr>
            <p:nvPr userDrawn="1"/>
          </p:nvPicPr>
          <p:blipFill>
            <a:blip r:embed="rId1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5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8"/>
            <a:ext cx="5458968" cy="123818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Etica</a:t>
            </a:r>
            <a:r>
              <a:rPr lang="en-US" dirty="0" smtClean="0"/>
              <a:t>, </a:t>
            </a:r>
            <a:r>
              <a:rPr lang="en-US" dirty="0" err="1" smtClean="0"/>
              <a:t>profesión</a:t>
            </a:r>
            <a:r>
              <a:rPr lang="en-US" dirty="0" smtClean="0"/>
              <a:t> y </a:t>
            </a:r>
            <a:r>
              <a:rPr lang="en-US" dirty="0" err="1" smtClean="0"/>
              <a:t>realidad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447116"/>
            <a:ext cx="5458968" cy="890395"/>
          </a:xfrm>
        </p:spPr>
        <p:txBody>
          <a:bodyPr/>
          <a:lstStyle/>
          <a:p>
            <a:r>
              <a:rPr lang="en-US" dirty="0" smtClean="0"/>
              <a:t>HOTEL AUROLA. OCTUBRE 2014</a:t>
            </a:r>
          </a:p>
          <a:p>
            <a:r>
              <a:rPr lang="en-US" dirty="0" smtClean="0"/>
              <a:t>Dr. Mauricio Víquez L. </a:t>
            </a:r>
            <a:endParaRPr lang="en-US" dirty="0"/>
          </a:p>
          <a:p>
            <a:r>
              <a:rPr lang="en-US" dirty="0" smtClean="0"/>
              <a:t>UCR.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460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30275"/>
            <a:ext cx="7772400" cy="769938"/>
          </a:xfrm>
        </p:spPr>
        <p:txBody>
          <a:bodyPr/>
          <a:lstStyle/>
          <a:p>
            <a:pPr eaLnBrk="1" hangingPunct="1"/>
            <a:r>
              <a:rPr lang="es-ES_tradnl" sz="4000">
                <a:latin typeface="Times New Roman" charset="0"/>
              </a:rPr>
              <a:t>Y un concepto más y muy útil para nosotros…:</a:t>
            </a:r>
            <a:endParaRPr lang="es-ES" sz="4000">
              <a:latin typeface="Times New Roman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7772400" cy="43465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CR" sz="1900" b="1">
                <a:latin typeface="Tahoma" charset="0"/>
                <a:cs typeface="Times New Roman" charset="0"/>
              </a:rPr>
              <a:t>ETICA: SABER REFLEXIVO Y NORMATIVO DE LA RECTITUD DE LOS ACTOS HUMANOS SEGÚN PRINCIPIOS RACIONALES. (CF)</a:t>
            </a:r>
            <a:endParaRPr lang="es-CR" sz="1900" b="1" i="1">
              <a:latin typeface="Tahoma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CR" sz="2000" b="1">
                <a:solidFill>
                  <a:srgbClr val="FF0000"/>
                </a:solidFill>
                <a:latin typeface="Tahoma" charset="0"/>
                <a:cs typeface="Times New Roman" charset="0"/>
              </a:rPr>
              <a:t>* SABER REFLEXIVO: racional, metódico, coherente y sistemático.  Va más allá del saber científico que es demostrativo, empírico, correcto, verificable.</a:t>
            </a:r>
            <a:endParaRPr lang="es-CR" sz="2000" b="1" i="1">
              <a:solidFill>
                <a:srgbClr val="FF0000"/>
              </a:solidFill>
              <a:latin typeface="Tahoma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CR" sz="2000" b="1">
                <a:solidFill>
                  <a:srgbClr val="0000FF"/>
                </a:solidFill>
                <a:latin typeface="Tahoma" charset="0"/>
                <a:cs typeface="Times New Roman" charset="0"/>
              </a:rPr>
              <a:t>* NORMATIVO: no puede renunciar a normar, pues si solo describe conductas se autodestruye o se transforma en etnografía, sociología o historia.</a:t>
            </a:r>
            <a:endParaRPr lang="es-CR" sz="2000" b="1" i="1">
              <a:solidFill>
                <a:srgbClr val="0000FF"/>
              </a:solidFill>
              <a:latin typeface="Tahoma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CR" sz="2000" b="1">
                <a:solidFill>
                  <a:srgbClr val="009900"/>
                </a:solidFill>
                <a:latin typeface="Tahoma" charset="0"/>
                <a:cs typeface="Times New Roman" charset="0"/>
              </a:rPr>
              <a:t>* RECTITUD: muestra un deber ser en un contexto concreto.</a:t>
            </a:r>
            <a:endParaRPr lang="es-CR" sz="2000" b="1" i="1">
              <a:solidFill>
                <a:srgbClr val="009900"/>
              </a:solidFill>
              <a:latin typeface="Tahoma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CR" sz="2000" b="1">
                <a:solidFill>
                  <a:srgbClr val="FF9900"/>
                </a:solidFill>
                <a:latin typeface="Tahoma" charset="0"/>
                <a:cs typeface="Times New Roman" charset="0"/>
              </a:rPr>
              <a:t>* ACTOS HUMANOS: voluntarios, libres y conscientes. Son el objeto material de la disciplina ética</a:t>
            </a:r>
            <a:r>
              <a:rPr lang="es-CR" sz="2000" b="1">
                <a:latin typeface="Tahoma" charset="0"/>
                <a:cs typeface="Times New Roman" charset="0"/>
              </a:rPr>
              <a:t>.</a:t>
            </a:r>
            <a:endParaRPr lang="es-CR" sz="2000" b="1" i="1">
              <a:latin typeface="Tahoma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s-CR" sz="2000" b="1">
                <a:solidFill>
                  <a:srgbClr val="800080"/>
                </a:solidFill>
                <a:latin typeface="Tahoma" charset="0"/>
                <a:cs typeface="Times New Roman" charset="0"/>
              </a:rPr>
              <a:t>* PRINCIPIOS RACIONALES: una de las tareas de la ética es la fundamentación racional del proceder humano correcto.</a:t>
            </a:r>
          </a:p>
        </p:txBody>
      </p:sp>
    </p:spTree>
  </p:cSld>
  <p:clrMapOvr>
    <a:masterClrMapping/>
  </p:clrMapOvr>
  <p:transition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476" y="2967335"/>
            <a:ext cx="83430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 DE QUE DEPENDE… LO BUENO Y LO MALO?</a:t>
            </a:r>
            <a:endParaRPr lang="en-US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389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619250" y="2060575"/>
            <a:ext cx="6337300" cy="266382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600" dirty="0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3600" dirty="0" smtClean="0">
              <a:solidFill>
                <a:srgbClr val="FFFFFF"/>
              </a:solidFill>
              <a:latin typeface="Tahoma" charset="0"/>
              <a:ea typeface="ＭＳ Ｐゴシック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600" dirty="0" smtClean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¿BUENO O MALO?</a:t>
            </a:r>
          </a:p>
        </p:txBody>
      </p:sp>
      <p:pic>
        <p:nvPicPr>
          <p:cNvPr id="15363" name="Picture 3" descr="compart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151447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TOR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3375"/>
            <a:ext cx="903287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materes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043" y="4962525"/>
            <a:ext cx="16811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top_racism_graph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13636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inta perforada"/>
          <p:cNvSpPr/>
          <p:nvPr/>
        </p:nvSpPr>
        <p:spPr>
          <a:xfrm>
            <a:off x="6072188" y="4071938"/>
            <a:ext cx="2571750" cy="1857375"/>
          </a:xfrm>
          <a:prstGeom prst="flowChartPunchedTape">
            <a:avLst/>
          </a:prstGeom>
          <a:solidFill>
            <a:schemeClr val="bg1">
              <a:lumMod val="40000"/>
              <a:lumOff val="60000"/>
            </a:schemeClr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smtClean="0">
                <a:solidFill>
                  <a:srgbClr val="0D0D0D"/>
                </a:solidFill>
                <a:latin typeface="Tahoma" charset="0"/>
                <a:ea typeface="ＭＳ Ｐゴシック" charset="0"/>
              </a:rPr>
              <a:t>O si se desea…¿lo mejor o lo peor, lo más o menos humano…lo adecuado o no?</a:t>
            </a:r>
            <a:endParaRPr lang="es-ES" smtClean="0">
              <a:solidFill>
                <a:srgbClr val="0D0D0D"/>
              </a:solidFill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800">
                <a:latin typeface="Tahoma" charset="0"/>
              </a:rPr>
              <a:t>Qué determina que una acto sea bueno o malo?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3225" cy="4530725"/>
          </a:xfrm>
        </p:spPr>
        <p:txBody>
          <a:bodyPr/>
          <a:lstStyle/>
          <a:p>
            <a:pPr eaLnBrk="1" hangingPunct="1"/>
            <a:r>
              <a:rPr lang="es-ES" sz="2800" b="1" i="1" dirty="0" smtClean="0">
                <a:latin typeface="Tahoma" charset="0"/>
              </a:rPr>
              <a:t>LO IDONEO debe </a:t>
            </a:r>
            <a:r>
              <a:rPr lang="es-ES" sz="2800" b="1" i="1" dirty="0">
                <a:latin typeface="Tahoma" charset="0"/>
              </a:rPr>
              <a:t>ser conforme a la naturaleza humana.  </a:t>
            </a:r>
            <a:endParaRPr lang="es-ES" sz="2800" b="1" i="1" dirty="0" smtClean="0">
              <a:latin typeface="Tahoma" charset="0"/>
            </a:endParaRPr>
          </a:p>
          <a:p>
            <a:pPr lvl="1" eaLnBrk="1" hangingPunct="1"/>
            <a:r>
              <a:rPr lang="es-ES" sz="2400" b="1" i="1" dirty="0" smtClean="0">
                <a:latin typeface="Tahoma" charset="0"/>
              </a:rPr>
              <a:t>Esto </a:t>
            </a:r>
            <a:r>
              <a:rPr lang="es-ES" sz="2400" b="1" i="1" dirty="0">
                <a:latin typeface="Tahoma" charset="0"/>
              </a:rPr>
              <a:t>es, que corresponda a la </a:t>
            </a:r>
            <a:r>
              <a:rPr lang="es-ES" sz="2400" b="1" u="sng" dirty="0">
                <a:solidFill>
                  <a:srgbClr val="585608"/>
                </a:solidFill>
                <a:latin typeface="Tahoma" charset="0"/>
              </a:rPr>
              <a:t>f</a:t>
            </a:r>
            <a:r>
              <a:rPr lang="es-ES" sz="2400" b="1" u="sng" dirty="0">
                <a:solidFill>
                  <a:srgbClr val="E9FA68"/>
                </a:solidFill>
                <a:latin typeface="Tahoma" charset="0"/>
              </a:rPr>
              <a:t>inalidad </a:t>
            </a:r>
            <a:r>
              <a:rPr lang="es-ES" sz="2400" b="1" i="1" dirty="0">
                <a:latin typeface="Tahoma" charset="0"/>
              </a:rPr>
              <a:t>de esa naturaleza humana</a:t>
            </a:r>
            <a:r>
              <a:rPr lang="es-ES" sz="2400" b="1" i="1" dirty="0" smtClean="0">
                <a:latin typeface="Tahoma" charset="0"/>
              </a:rPr>
              <a:t>.</a:t>
            </a:r>
            <a:endParaRPr lang="es-ES" sz="2400" b="1" i="1" dirty="0">
              <a:latin typeface="Tahoma" charset="0"/>
            </a:endParaRPr>
          </a:p>
        </p:txBody>
      </p:sp>
      <p:pic>
        <p:nvPicPr>
          <p:cNvPr id="16388" name="Picture 5" descr="C:\Documents and Settings\Mauricio Viquez\Mis documentos\Mis imágenes\134196830_574abe7c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786188"/>
            <a:ext cx="178593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s-ES" sz="2400" b="1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s-ES" sz="2400" b="1">
                <a:latin typeface="Tahoma" charset="0"/>
              </a:rPr>
              <a:t>Cuál es esa finalidad?  …desde la </a:t>
            </a:r>
            <a:r>
              <a:rPr lang="es-ES" sz="2400" b="1" u="sng">
                <a:latin typeface="Tahoma" charset="0"/>
              </a:rPr>
              <a:t>filosofía</a:t>
            </a:r>
            <a:r>
              <a:rPr lang="es-ES" sz="2400" b="1">
                <a:latin typeface="Tahoma" charset="0"/>
              </a:rPr>
              <a:t> habría que decir que se trata de reconocer el valor supremo de un ser humano que, por racional, ha de ir siempre más allá de él mismo.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s-ES" sz="2400">
              <a:latin typeface="Tahoma" charset="0"/>
            </a:endParaRPr>
          </a:p>
        </p:txBody>
      </p:sp>
      <p:pic>
        <p:nvPicPr>
          <p:cNvPr id="18438" name="Picture 6" descr="CREA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482975" cy="590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latin typeface="Tahoma" charset="0"/>
              </a:rPr>
              <a:t>UN NOCION UTIL:</a:t>
            </a:r>
            <a:br>
              <a:rPr lang="es-ES" dirty="0" smtClean="0">
                <a:latin typeface="Tahoma" charset="0"/>
              </a:rPr>
            </a:br>
            <a:r>
              <a:rPr lang="es-ES" dirty="0" smtClean="0">
                <a:latin typeface="Tahoma" charset="0"/>
              </a:rPr>
              <a:t>Fuentes </a:t>
            </a:r>
            <a:r>
              <a:rPr lang="es-ES" dirty="0">
                <a:latin typeface="Tahoma" charset="0"/>
              </a:rPr>
              <a:t>de la moralidad.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6688" cy="4530725"/>
          </a:xfrm>
        </p:spPr>
        <p:txBody>
          <a:bodyPr/>
          <a:lstStyle/>
          <a:p>
            <a:pPr eaLnBrk="1" hangingPunct="1"/>
            <a:r>
              <a:rPr lang="es-ES" sz="2800">
                <a:latin typeface="Tahoma" charset="0"/>
              </a:rPr>
              <a:t>Lo que se opone a la promoción de lo que hace que el ser humano sea… eso es inadecuado.</a:t>
            </a:r>
          </a:p>
          <a:p>
            <a:pPr eaLnBrk="1" hangingPunct="1"/>
            <a:r>
              <a:rPr lang="es-ES" sz="2800">
                <a:latin typeface="Tahoma" charset="0"/>
              </a:rPr>
              <a:t>Ahora la eticidad específica de un proceder le viene de tres fuentes de la moralidad:</a:t>
            </a:r>
          </a:p>
          <a:p>
            <a:pPr lvl="1" eaLnBrk="1" hangingPunct="1"/>
            <a:r>
              <a:rPr lang="es-ES" sz="2400">
                <a:solidFill>
                  <a:srgbClr val="FFFF00"/>
                </a:solidFill>
                <a:latin typeface="Tahoma" charset="0"/>
              </a:rPr>
              <a:t>Objeto.</a:t>
            </a:r>
          </a:p>
          <a:p>
            <a:pPr lvl="1" eaLnBrk="1" hangingPunct="1"/>
            <a:r>
              <a:rPr lang="es-ES" sz="2400">
                <a:solidFill>
                  <a:srgbClr val="FFFF00"/>
                </a:solidFill>
                <a:latin typeface="Tahoma" charset="0"/>
              </a:rPr>
              <a:t>Fin.</a:t>
            </a:r>
          </a:p>
          <a:p>
            <a:pPr lvl="1" eaLnBrk="1" hangingPunct="1"/>
            <a:r>
              <a:rPr lang="es-ES" sz="2400">
                <a:solidFill>
                  <a:srgbClr val="FFFF00"/>
                </a:solidFill>
                <a:latin typeface="Tahoma" charset="0"/>
              </a:rPr>
              <a:t>Circunstancia.  </a:t>
            </a:r>
          </a:p>
        </p:txBody>
      </p:sp>
      <p:pic>
        <p:nvPicPr>
          <p:cNvPr id="19460" name="Picture 4" descr="desierto_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24525" y="5084763"/>
            <a:ext cx="2376488" cy="1433512"/>
          </a:xfr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latin typeface="Tahoma" charset="0"/>
              </a:rPr>
              <a:t>Y dos </a:t>
            </a:r>
            <a:r>
              <a:rPr lang="es-ES_tradnl" dirty="0">
                <a:latin typeface="Tahoma" charset="0"/>
              </a:rPr>
              <a:t>conceptos básicos…</a:t>
            </a:r>
            <a:endParaRPr lang="es-ES" dirty="0">
              <a:latin typeface="Tahoma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>
                <a:ea typeface="+mn-ea"/>
              </a:rPr>
              <a:t>Libertad</a:t>
            </a:r>
          </a:p>
          <a:p>
            <a:pPr eaLnBrk="1" hangingPunct="1">
              <a:defRPr/>
            </a:pPr>
            <a:r>
              <a:rPr lang="es-ES_tradnl" smtClean="0">
                <a:ea typeface="+mn-ea"/>
              </a:rPr>
              <a:t>Conciencia.</a:t>
            </a:r>
            <a:endParaRPr lang="es-ES" smtClean="0">
              <a:ea typeface="+mn-ea"/>
            </a:endParaRPr>
          </a:p>
        </p:txBody>
      </p:sp>
      <p:pic>
        <p:nvPicPr>
          <p:cNvPr id="21508" name="Picture 6" descr="j02293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716338"/>
            <a:ext cx="18256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s-ES_tradnl" dirty="0" smtClean="0">
                <a:latin typeface="Tahoma" charset="0"/>
              </a:rPr>
              <a:t>Vamos ahora a la</a:t>
            </a:r>
          </a:p>
          <a:p>
            <a:pPr eaLnBrk="1" hangingPunct="1">
              <a:buFont typeface="Wingdings" charset="0"/>
              <a:buNone/>
            </a:pPr>
            <a:r>
              <a:rPr lang="es-ES_tradnl" dirty="0" smtClean="0">
                <a:latin typeface="Tahoma" charset="0"/>
              </a:rPr>
              <a:t>ETICA </a:t>
            </a:r>
            <a:r>
              <a:rPr lang="es-ES_tradnl" dirty="0">
                <a:latin typeface="Tahoma" charset="0"/>
              </a:rPr>
              <a:t>APLICADA...</a:t>
            </a:r>
          </a:p>
          <a:p>
            <a:pPr eaLnBrk="1" hangingPunct="1">
              <a:buFont typeface="Wingdings" charset="0"/>
              <a:buNone/>
            </a:pPr>
            <a:endParaRPr lang="es-ES" dirty="0">
              <a:latin typeface="Tahoma" charset="0"/>
            </a:endParaRPr>
          </a:p>
        </p:txBody>
      </p:sp>
      <p:pic>
        <p:nvPicPr>
          <p:cNvPr id="3075" name="Picture 4" descr="BD0681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3430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ra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1143000" cy="876300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3078" name="Picture 11" descr="imagen_alternativas"/>
          <p:cNvPicPr>
            <a:picLocks noGrp="1" noChangeAspect="1" noChangeArrowheads="1"/>
          </p:cNvPicPr>
          <p:nvPr>
            <p:ph type="ctrTitle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90813" y="806450"/>
            <a:ext cx="1504950" cy="2076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168604"/>
            <a:ext cx="7467600" cy="1107996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>
                <a:ea typeface="+mj-ea"/>
              </a:rPr>
              <a:t>.</a:t>
            </a:r>
            <a:endParaRPr lang="es-ES" dirty="0" smtClean="0">
              <a:ea typeface="+mj-ea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_tradnl" sz="3600">
                <a:latin typeface="Tahoma" charset="0"/>
              </a:rPr>
              <a:t>I parte…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s-ES" sz="3600">
              <a:latin typeface="Tahoma" charset="0"/>
            </a:endParaRPr>
          </a:p>
        </p:txBody>
      </p:sp>
      <p:pic>
        <p:nvPicPr>
          <p:cNvPr id="4100" name="Picture 5" descr="BD0684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7367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D0706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743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BD0702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633538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BS0201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1574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2445603"/>
            <a:ext cx="7467600" cy="830997"/>
          </a:xfrm>
        </p:spPr>
        <p:txBody>
          <a:bodyPr/>
          <a:lstStyle/>
          <a:p>
            <a:pPr eaLnBrk="1" hangingPunct="1"/>
            <a:r>
              <a:rPr lang="es-ES" sz="4800" dirty="0">
                <a:latin typeface="Tahoma" charset="0"/>
              </a:rPr>
              <a:t>N</a:t>
            </a:r>
            <a:r>
              <a:rPr lang="es-ES" sz="4800" dirty="0" smtClean="0">
                <a:latin typeface="Tahoma" charset="0"/>
              </a:rPr>
              <a:t>os </a:t>
            </a:r>
            <a:r>
              <a:rPr lang="es-ES" sz="4800" dirty="0">
                <a:latin typeface="Tahoma" charset="0"/>
              </a:rPr>
              <a:t>acercamos </a:t>
            </a:r>
            <a:r>
              <a:rPr lang="es-ES" sz="4800" dirty="0" smtClean="0">
                <a:latin typeface="Tahoma" charset="0"/>
              </a:rPr>
              <a:t>a…</a:t>
            </a:r>
            <a:endParaRPr lang="es-ES" sz="4800" dirty="0">
              <a:latin typeface="Tahoma" charset="0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">
                <a:latin typeface="Tahoma" charset="0"/>
              </a:rPr>
              <a:t>El trabajo humano y la profesión en la que el trabajo se especifica…</a:t>
            </a:r>
          </a:p>
        </p:txBody>
      </p:sp>
      <p:pic>
        <p:nvPicPr>
          <p:cNvPr id="6148" name="Picture 6" descr="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NOS UBICAMOS…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NUESTRO MARCO DE REFERENCIA.</a:t>
            </a:r>
            <a:endParaRPr lang="en-US" dirty="0"/>
          </a:p>
        </p:txBody>
      </p:sp>
      <p:pic>
        <p:nvPicPr>
          <p:cNvPr id="5" name="Picture Placeholder 4" descr="COLOR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067" b="29067"/>
          <a:stretch>
            <a:fillRect/>
          </a:stretch>
        </p:blipFill>
        <p:spPr>
          <a:xfrm>
            <a:off x="3200400" y="2878138"/>
            <a:ext cx="5646738" cy="1279525"/>
          </a:xfrm>
        </p:spPr>
      </p:pic>
    </p:spTree>
    <p:extLst>
      <p:ext uri="{BB962C8B-B14F-4D97-AF65-F5344CB8AC3E}">
        <p14:creationId xmlns:p14="http://schemas.microsoft.com/office/powerpoint/2010/main" xmlns="" val="284855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dirty="0" smtClean="0">
                <a:ea typeface="+mj-ea"/>
              </a:rPr>
              <a:t>R. Sada nos dice sobre el trabajo:</a:t>
            </a:r>
            <a:endParaRPr lang="es-ES" dirty="0" smtClean="0">
              <a:ea typeface="+mj-ea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s-CR" sz="2800">
                <a:latin typeface="Tahoma" charset="0"/>
                <a:cs typeface="Times New Roman" charset="0"/>
              </a:rPr>
              <a:t>“</a:t>
            </a:r>
            <a:r>
              <a:rPr lang="es-CR" sz="2800">
                <a:solidFill>
                  <a:srgbClr val="FFFF00"/>
                </a:solidFill>
                <a:latin typeface="Tahoma" charset="0"/>
                <a:cs typeface="Times New Roman" charset="0"/>
              </a:rPr>
              <a:t>es el ejercicio de las facultades</a:t>
            </a:r>
            <a:r>
              <a:rPr lang="es-CR" sz="2800">
                <a:latin typeface="Tahoma" charset="0"/>
                <a:cs typeface="Times New Roman" charset="0"/>
              </a:rPr>
              <a:t> humanas </a:t>
            </a:r>
            <a:r>
              <a:rPr lang="es-CR" sz="2800">
                <a:solidFill>
                  <a:srgbClr val="FFFF00"/>
                </a:solidFill>
                <a:latin typeface="Tahoma" charset="0"/>
                <a:cs typeface="Times New Roman" charset="0"/>
              </a:rPr>
              <a:t>aplicado sobre</a:t>
            </a:r>
            <a:r>
              <a:rPr lang="es-CR" sz="2800">
                <a:latin typeface="Tahoma" charset="0"/>
                <a:cs typeface="Times New Roman" charset="0"/>
              </a:rPr>
              <a:t> distintas realidades, para </a:t>
            </a:r>
            <a:r>
              <a:rPr lang="es-CR" sz="2800">
                <a:solidFill>
                  <a:srgbClr val="FFFF00"/>
                </a:solidFill>
                <a:latin typeface="Tahoma" charset="0"/>
                <a:cs typeface="Times New Roman" charset="0"/>
              </a:rPr>
              <a:t>comunicarles utilidad</a:t>
            </a:r>
            <a:r>
              <a:rPr lang="es-CR" sz="2800">
                <a:latin typeface="Tahoma" charset="0"/>
                <a:cs typeface="Times New Roman" charset="0"/>
              </a:rPr>
              <a:t> y valor, haciendo </a:t>
            </a:r>
            <a:r>
              <a:rPr lang="es-CR" sz="2800">
                <a:solidFill>
                  <a:srgbClr val="FFFF00"/>
                </a:solidFill>
                <a:latin typeface="Tahoma" charset="0"/>
                <a:cs typeface="Times New Roman" charset="0"/>
              </a:rPr>
              <a:t>posible a quien trabaja tender</a:t>
            </a:r>
            <a:r>
              <a:rPr lang="es-CR" sz="2800">
                <a:latin typeface="Tahoma" charset="0"/>
                <a:cs typeface="Times New Roman" charset="0"/>
              </a:rPr>
              <a:t> hacia su propio </a:t>
            </a:r>
            <a:r>
              <a:rPr lang="es-CR" sz="2800">
                <a:solidFill>
                  <a:srgbClr val="FFFF00"/>
                </a:solidFill>
                <a:latin typeface="Tahoma" charset="0"/>
                <a:cs typeface="Times New Roman" charset="0"/>
              </a:rPr>
              <a:t>perfeccionamiento, obtener</a:t>
            </a:r>
            <a:r>
              <a:rPr lang="es-CR" sz="2800">
                <a:latin typeface="Tahoma" charset="0"/>
                <a:cs typeface="Times New Roman" charset="0"/>
              </a:rPr>
              <a:t> la satisfacción de </a:t>
            </a:r>
            <a:r>
              <a:rPr lang="es-CR" sz="2800">
                <a:solidFill>
                  <a:srgbClr val="FFFF00"/>
                </a:solidFill>
                <a:latin typeface="Tahoma" charset="0"/>
                <a:cs typeface="Times New Roman" charset="0"/>
              </a:rPr>
              <a:t>sus necesidades vitales</a:t>
            </a:r>
            <a:r>
              <a:rPr lang="es-CR" sz="2800">
                <a:latin typeface="Tahoma" charset="0"/>
                <a:cs typeface="Times New Roman" charset="0"/>
              </a:rPr>
              <a:t> y contribuir a la </a:t>
            </a:r>
            <a:r>
              <a:rPr lang="es-CR" sz="2800">
                <a:solidFill>
                  <a:srgbClr val="FFFF00"/>
                </a:solidFill>
                <a:latin typeface="Tahoma" charset="0"/>
                <a:cs typeface="Times New Roman" charset="0"/>
              </a:rPr>
              <a:t>creciente</a:t>
            </a:r>
            <a:r>
              <a:rPr lang="es-CR" sz="2800">
                <a:latin typeface="Tahoma" charset="0"/>
                <a:cs typeface="Times New Roman" charset="0"/>
              </a:rPr>
              <a:t> humanización del mundo y sus estructuras”</a:t>
            </a:r>
            <a:r>
              <a:rPr lang="es-CR" sz="2800">
                <a:latin typeface="Tahoma" charset="0"/>
                <a:cs typeface="Times New Roman" charset="0"/>
                <a:hlinkClick r:id="" action="ppaction://noaction"/>
              </a:rPr>
              <a:t>[</a:t>
            </a:r>
            <a:r>
              <a:rPr lang="es-CR" sz="2800">
                <a:effectLst/>
                <a:latin typeface="Tahoma" charset="0"/>
                <a:cs typeface="Times New Roman" charset="0"/>
                <a:hlinkClick r:id="" action="ppaction://noaction"/>
              </a:rPr>
              <a:t>1]</a:t>
            </a:r>
            <a:r>
              <a:rPr lang="es-CR" sz="2800">
                <a:effectLst/>
                <a:latin typeface="Tahoma" charset="0"/>
                <a:cs typeface="Times New Roman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>
                <a:latin typeface="Tahoma" charset="0"/>
              </a:rPr>
              <a:t/>
            </a:r>
            <a:br>
              <a:rPr lang="es-ES" sz="2800">
                <a:latin typeface="Tahoma" charset="0"/>
              </a:rPr>
            </a:br>
            <a:r>
              <a:rPr lang="es-CR" sz="2800">
                <a:latin typeface="Tahoma" charset="0"/>
                <a:cs typeface="Times New Roman" charset="0"/>
                <a:hlinkClick r:id="" action="ppaction://noaction"/>
              </a:rPr>
              <a:t>[1]</a:t>
            </a:r>
            <a:r>
              <a:rPr lang="es-CR" sz="2800">
                <a:latin typeface="Tahoma" charset="0"/>
                <a:cs typeface="Times New Roman" charset="0"/>
              </a:rPr>
              <a:t> </a:t>
            </a:r>
            <a:r>
              <a:rPr lang="es-CR" sz="2000">
                <a:latin typeface="Tahoma" charset="0"/>
                <a:cs typeface="Times New Roman" charset="0"/>
              </a:rPr>
              <a:t>Sada, R., </a:t>
            </a:r>
            <a:r>
              <a:rPr lang="es-CR" sz="2000" i="1">
                <a:latin typeface="Tahoma" charset="0"/>
                <a:cs typeface="Times New Roman" charset="0"/>
              </a:rPr>
              <a:t>Etica</a:t>
            </a:r>
            <a:r>
              <a:rPr lang="es-CR" sz="2000">
                <a:latin typeface="Tahoma" charset="0"/>
                <a:cs typeface="Times New Roman" charset="0"/>
              </a:rPr>
              <a:t>, México, p.187.</a:t>
            </a:r>
          </a:p>
        </p:txBody>
      </p:sp>
      <p:pic>
        <p:nvPicPr>
          <p:cNvPr id="9220" name="Picture 4" descr="BD0655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17922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hecho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Ideal </a:t>
            </a:r>
            <a:r>
              <a:rPr lang="en-US" dirty="0" err="1" smtClean="0"/>
              <a:t>ético</a:t>
            </a:r>
            <a:r>
              <a:rPr lang="en-US" dirty="0" smtClean="0"/>
              <a:t> </a:t>
            </a:r>
            <a:r>
              <a:rPr lang="en-US" dirty="0" err="1" smtClean="0"/>
              <a:t>deseable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59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miremos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PROFESION…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5439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latin typeface="Tahoma" charset="0"/>
              </a:rPr>
              <a:t>Concepto de profesión…</a:t>
            </a:r>
            <a:endParaRPr lang="es-ES" dirty="0">
              <a:latin typeface="Tahoma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dirty="0">
                <a:latin typeface="Tahoma" charset="0"/>
              </a:rPr>
              <a:t>Inicialmente, Max Weber nos dice:</a:t>
            </a:r>
          </a:p>
          <a:p>
            <a:pPr eaLnBrk="1" hangingPunct="1"/>
            <a:r>
              <a:rPr lang="es-CR" sz="2800" b="1" dirty="0">
                <a:solidFill>
                  <a:srgbClr val="FFFF00"/>
                </a:solidFill>
                <a:latin typeface="Tahoma" charset="0"/>
              </a:rPr>
              <a:t>“ES LA ACTIVIDAD ESPECIALIZADA Y PERMANENTE DE UN HOMBRE QUE, NORMALMENTE CONSTITUYE PARA ÉL UNA FUENTE DE INGRESOS Y, POR TANTO, UN FUNDAMENTO ECONÓMICO SEGURO DE SU EXISTENCIA...”</a:t>
            </a:r>
            <a:endParaRPr lang="es-ES" sz="2800" b="1" dirty="0">
              <a:solidFill>
                <a:srgbClr val="FFFF00"/>
              </a:solidFill>
              <a:latin typeface="Tahom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>
                <a:latin typeface="Tahoma" charset="0"/>
              </a:rPr>
              <a:t>Otro </a:t>
            </a:r>
            <a:r>
              <a:rPr lang="es-ES" dirty="0" smtClean="0">
                <a:latin typeface="Tahoma" charset="0"/>
              </a:rPr>
              <a:t>enfoque…</a:t>
            </a:r>
            <a:endParaRPr lang="es-ES" dirty="0">
              <a:latin typeface="Tahoma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3988" cy="4114800"/>
          </a:xfrm>
        </p:spPr>
        <p:txBody>
          <a:bodyPr/>
          <a:lstStyle/>
          <a:p>
            <a:pPr eaLnBrk="1" hangingPunct="1"/>
            <a:r>
              <a:rPr lang="es-CR" sz="2400" b="1" dirty="0">
                <a:latin typeface="Tahoma" charset="0"/>
              </a:rPr>
              <a:t>ACTIVIDAD SOCIAL COOPERATIVA, CUYA META INTERNA CONSISTE EN PROPORCIONAR A LA SOCIEDAD UN BIEN ESPECÍFICO E INDISPENSABLE PARA SU SUPERVIVIENCIA COMO SOCIEDAD HUMANA, PARA LO CUAL SE PRECISA EL CONCURSO DE LA COMUNIDAD DE PROFESIONALES QUE COMO TALES SE IDENTIFICAN ANTE LA SOCIEDAD.</a:t>
            </a:r>
          </a:p>
          <a:p>
            <a:pPr eaLnBrk="1" hangingPunct="1"/>
            <a:endParaRPr lang="es-ES" sz="2400" b="1" dirty="0">
              <a:latin typeface="Tahoma" charset="0"/>
            </a:endParaRPr>
          </a:p>
        </p:txBody>
      </p:sp>
      <p:pic>
        <p:nvPicPr>
          <p:cNvPr id="22532" name="Picture 4" descr="obrer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19925" y="4652963"/>
            <a:ext cx="1554163" cy="18526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2" dur="indefinite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allAtOnce"/>
      <p:bldP spid="48131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27516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Categoría</a:t>
            </a:r>
            <a:r>
              <a:rPr lang="en-US" dirty="0" smtClean="0"/>
              <a:t> </a:t>
            </a:r>
            <a:r>
              <a:rPr lang="en-US" dirty="0" err="1" smtClean="0"/>
              <a:t>ética</a:t>
            </a:r>
            <a:r>
              <a:rPr lang="en-US" dirty="0" smtClean="0"/>
              <a:t> </a:t>
            </a:r>
            <a:r>
              <a:rPr lang="en-US" dirty="0" err="1" smtClean="0"/>
              <a:t>decisiva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551870"/>
            <a:ext cx="5457918" cy="8118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EXCELENCIA.</a:t>
            </a:r>
            <a:endParaRPr lang="en-US" sz="2400" dirty="0"/>
          </a:p>
        </p:txBody>
      </p:sp>
      <p:pic>
        <p:nvPicPr>
          <p:cNvPr id="5" name="Picture Placeholder 4" descr="bible360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894" b="348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75431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0250" y="-1851481"/>
            <a:ext cx="5643563" cy="4708981"/>
          </a:xfrm>
        </p:spPr>
        <p:txBody>
          <a:bodyPr/>
          <a:lstStyle/>
          <a:p>
            <a:pPr eaLnBrk="1" hangingPunct="1"/>
            <a:r>
              <a:rPr lang="es-ES" sz="4800" dirty="0">
                <a:latin typeface="Tahoma" charset="0"/>
              </a:rPr>
              <a:t/>
            </a:r>
            <a:br>
              <a:rPr lang="es-ES" sz="4800" dirty="0">
                <a:latin typeface="Tahoma" charset="0"/>
              </a:rPr>
            </a:br>
            <a:r>
              <a:rPr lang="es-ES" sz="4800" dirty="0">
                <a:latin typeface="Tahoma" charset="0"/>
              </a:rPr>
              <a:t/>
            </a:r>
            <a:br>
              <a:rPr lang="es-ES" sz="4800" dirty="0">
                <a:latin typeface="Tahoma" charset="0"/>
              </a:rPr>
            </a:br>
            <a:r>
              <a:rPr lang="es-ES" sz="4400" dirty="0">
                <a:latin typeface="Tahoma" charset="0"/>
              </a:rPr>
              <a:t>         </a:t>
            </a:r>
            <a:br>
              <a:rPr lang="es-ES" sz="4400" dirty="0">
                <a:latin typeface="Tahoma" charset="0"/>
              </a:rPr>
            </a:br>
            <a:r>
              <a:rPr lang="es-ES" sz="3200" dirty="0" smtClean="0">
                <a:latin typeface="Tahoma" charset="0"/>
              </a:rPr>
              <a:t>II </a:t>
            </a:r>
            <a:r>
              <a:rPr lang="es-ES" sz="3200" dirty="0">
                <a:latin typeface="Tahoma" charset="0"/>
              </a:rPr>
              <a:t>parte. </a:t>
            </a:r>
            <a:br>
              <a:rPr lang="es-ES" sz="3200" dirty="0">
                <a:latin typeface="Tahoma" charset="0"/>
              </a:rPr>
            </a:br>
            <a:r>
              <a:rPr lang="es-ES" sz="3200" dirty="0" smtClean="0">
                <a:latin typeface="Tahoma" charset="0"/>
              </a:rPr>
              <a:t>Relación entre ETICA </a:t>
            </a:r>
            <a:r>
              <a:rPr lang="es-ES" sz="3200" dirty="0">
                <a:latin typeface="Tahoma" charset="0"/>
              </a:rPr>
              <a:t>PROFESIONAL </a:t>
            </a:r>
            <a:br>
              <a:rPr lang="es-ES" sz="3200" dirty="0">
                <a:latin typeface="Tahoma" charset="0"/>
              </a:rPr>
            </a:br>
            <a:r>
              <a:rPr lang="es-ES" sz="3200" dirty="0">
                <a:latin typeface="Tahoma" charset="0"/>
              </a:rPr>
              <a:t>Y</a:t>
            </a:r>
            <a:br>
              <a:rPr lang="es-ES" sz="3200" dirty="0">
                <a:latin typeface="Tahoma" charset="0"/>
              </a:rPr>
            </a:br>
            <a:r>
              <a:rPr lang="es-ES" sz="3200" dirty="0">
                <a:latin typeface="Tahoma" charset="0"/>
              </a:rPr>
              <a:t>DEONTOLOGIA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 typeface="Wingdings" charset="0"/>
              <a:buNone/>
            </a:pPr>
            <a:r>
              <a:rPr lang="es-ES" b="1" dirty="0">
                <a:solidFill>
                  <a:srgbClr val="FF6600"/>
                </a:solidFill>
                <a:latin typeface="Tahoma" charset="0"/>
              </a:rPr>
              <a:t>EL SABER-</a:t>
            </a:r>
          </a:p>
          <a:p>
            <a:pPr algn="r" eaLnBrk="1" hangingPunct="1">
              <a:buFont typeface="Wingdings" charset="0"/>
              <a:buNone/>
            </a:pPr>
            <a:r>
              <a:rPr lang="es-ES" b="1" dirty="0">
                <a:solidFill>
                  <a:srgbClr val="FF6600"/>
                </a:solidFill>
                <a:latin typeface="Tahoma" charset="0"/>
              </a:rPr>
              <a:t>HACER-</a:t>
            </a:r>
          </a:p>
          <a:p>
            <a:pPr algn="r" eaLnBrk="1" hangingPunct="1">
              <a:buFont typeface="Wingdings" charset="0"/>
              <a:buNone/>
            </a:pPr>
            <a:r>
              <a:rPr lang="es-ES" b="1" dirty="0">
                <a:solidFill>
                  <a:srgbClr val="FF6600"/>
                </a:solidFill>
                <a:latin typeface="Tahoma" charset="0"/>
              </a:rPr>
              <a:t>BIEN.</a:t>
            </a:r>
          </a:p>
        </p:txBody>
      </p:sp>
      <p:pic>
        <p:nvPicPr>
          <p:cNvPr id="32772" name="Picture 5" descr="exi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186055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5538446" y="2095045"/>
            <a:ext cx="0" cy="1691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42938"/>
            <a:ext cx="7772400" cy="830262"/>
          </a:xfrm>
        </p:spPr>
        <p:txBody>
          <a:bodyPr/>
          <a:lstStyle/>
          <a:p>
            <a:pPr eaLnBrk="1" hangingPunct="1"/>
            <a:r>
              <a:rPr lang="es-ES" sz="4800" dirty="0">
                <a:latin typeface="Tahoma" charset="0"/>
              </a:rPr>
              <a:t> </a:t>
            </a:r>
            <a:r>
              <a:rPr lang="es-ES" sz="4800" dirty="0" err="1" smtClean="0">
                <a:latin typeface="Tahoma" charset="0"/>
              </a:rPr>
              <a:t>Etica</a:t>
            </a:r>
            <a:r>
              <a:rPr lang="es-ES" sz="4800" dirty="0" smtClean="0">
                <a:latin typeface="Tahoma" charset="0"/>
              </a:rPr>
              <a:t> profesional…</a:t>
            </a:r>
            <a:endParaRPr lang="es-ES" sz="4800" dirty="0">
              <a:latin typeface="Tahoma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43063"/>
            <a:ext cx="6400800" cy="3995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s-ES" sz="3600" b="1" dirty="0">
                <a:solidFill>
                  <a:srgbClr val="00FFCC"/>
                </a:solidFill>
                <a:latin typeface="Tahoma" charset="0"/>
              </a:rPr>
              <a:t>(es) aquella disciplina, derivación de la ética general y no distinta de ella, cuyo objeto es la aplicación de los principios generales de la ética a la actividad específica de cada profesión u oficio.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Deontología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parte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disciplina</a:t>
            </a:r>
            <a:r>
              <a:rPr lang="en-US" dirty="0" smtClean="0"/>
              <a:t>…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exigible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la </a:t>
            </a:r>
            <a:r>
              <a:rPr lang="en-US" dirty="0" err="1" smtClean="0"/>
              <a:t>ética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solo propone en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principios</a:t>
            </a:r>
            <a:r>
              <a:rPr lang="en-US" dirty="0" smtClean="0"/>
              <a:t> </a:t>
            </a:r>
            <a:r>
              <a:rPr lang="en-US" dirty="0" err="1" smtClean="0"/>
              <a:t>deseables</a:t>
            </a:r>
            <a:r>
              <a:rPr lang="en-US" dirty="0" smtClean="0"/>
              <a:t> y </a:t>
            </a:r>
            <a:r>
              <a:rPr lang="en-US" dirty="0" err="1" smtClean="0"/>
              <a:t>realizables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convencimiento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Y </a:t>
            </a:r>
            <a:r>
              <a:rPr lang="en-US" dirty="0" err="1" smtClean="0"/>
              <a:t>todo</a:t>
            </a:r>
            <a:r>
              <a:rPr lang="en-US" dirty="0" smtClean="0"/>
              <a:t> en el </a:t>
            </a:r>
            <a:r>
              <a:rPr lang="en-US" dirty="0" err="1" smtClean="0"/>
              <a:t>marco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Placeholder 4" descr="0036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3170" b="-123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158798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684213" y="476250"/>
            <a:ext cx="7991475" cy="52578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El instrumento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normativo mediante el cual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se plasman lo deberes profe-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sionales y se materializa la deon-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smtClean="0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t>tología…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EL CODIGO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b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DEONTOLÓGICO</a:t>
            </a:r>
            <a:r>
              <a:rPr lang="es-ES" sz="4000" b="1" smtClean="0">
                <a:solidFill>
                  <a:srgbClr val="00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904686"/>
            <a:ext cx="8429625" cy="1143000"/>
          </a:xfrm>
        </p:spPr>
        <p:txBody>
          <a:bodyPr/>
          <a:lstStyle/>
          <a:p>
            <a:pPr eaLnBrk="1" hangingPunct="1"/>
            <a:r>
              <a:rPr lang="es-ES_tradnl" sz="3200" dirty="0" smtClean="0">
                <a:latin typeface="Times New Roman" charset="0"/>
              </a:rPr>
              <a:t>Estamos hoy en un marco MUY concreto…</a:t>
            </a:r>
            <a:r>
              <a:rPr lang="es-ES_tradnl" sz="3200" dirty="0">
                <a:latin typeface="Times New Roman" charset="0"/>
              </a:rPr>
              <a:t/>
            </a:r>
            <a:br>
              <a:rPr lang="es-ES_tradnl" sz="3200" dirty="0">
                <a:latin typeface="Times New Roman" charset="0"/>
              </a:rPr>
            </a:br>
            <a:r>
              <a:rPr lang="es-ES_tradnl" sz="4000" dirty="0">
                <a:latin typeface="Times New Roman" charset="0"/>
              </a:rPr>
              <a:t>¿cómo definirlo? ¿Se puede intentar?</a:t>
            </a:r>
            <a:endParaRPr lang="es-ES" sz="4000" dirty="0">
              <a:latin typeface="Times New Roman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dirty="0" smtClean="0">
                <a:latin typeface="Tahoma" charset="0"/>
              </a:rPr>
              <a:t>FILOSOFIA: aspiración </a:t>
            </a:r>
            <a:r>
              <a:rPr lang="es-ES_tradnl" dirty="0">
                <a:latin typeface="Tahoma" charset="0"/>
              </a:rPr>
              <a:t>racional de alcanzar la totalidad de lo real desde sus últimas causas</a:t>
            </a:r>
            <a:r>
              <a:rPr lang="es-ES_tradnl" dirty="0" smtClean="0">
                <a:latin typeface="Tahoma" charset="0"/>
              </a:rPr>
              <a:t>….</a:t>
            </a:r>
            <a:endParaRPr lang="es-ES" dirty="0">
              <a:latin typeface="Tahoma" charset="0"/>
            </a:endParaRP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2163763" y="5326063"/>
            <a:ext cx="1976437" cy="936625"/>
          </a:xfrm>
          <a:prstGeom prst="borderCallout3">
            <a:avLst>
              <a:gd name="adj1" fmla="val 12204"/>
              <a:gd name="adj2" fmla="val 103856"/>
              <a:gd name="adj3" fmla="val 12204"/>
              <a:gd name="adj4" fmla="val 184338"/>
              <a:gd name="adj5" fmla="val -241185"/>
              <a:gd name="adj6" fmla="val 184338"/>
              <a:gd name="adj7" fmla="val -281694"/>
              <a:gd name="adj8" fmla="val 182653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Estamos ante un método.</a:t>
            </a:r>
            <a:endParaRPr lang="es-ES" sz="24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50825" y="3716338"/>
            <a:ext cx="1368425" cy="1296987"/>
          </a:xfrm>
          <a:prstGeom prst="wedgeEllipseCallout">
            <a:avLst>
              <a:gd name="adj1" fmla="val 12065"/>
              <a:gd name="adj2" fmla="val -101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Objeto de estudio</a:t>
            </a:r>
            <a:endParaRPr lang="es-ES" sz="20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979613" y="3789363"/>
            <a:ext cx="2160587" cy="1008062"/>
          </a:xfrm>
          <a:prstGeom prst="cloudCallout">
            <a:avLst>
              <a:gd name="adj1" fmla="val -69341"/>
              <a:gd name="adj2" fmla="val -6496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Objeto formal</a:t>
            </a:r>
            <a:endParaRPr lang="es-ES" sz="2400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>
                <a:latin typeface="Tahoma" charset="0"/>
              </a:rPr>
              <a:t>Y TODO PARA QUÉ??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05611"/>
            <a:ext cx="6400800" cy="1933189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s-CR" sz="3200" b="1" dirty="0">
                <a:solidFill>
                  <a:srgbClr val="FF99CC"/>
                </a:solidFill>
                <a:latin typeface="Tahoma" charset="0"/>
              </a:rPr>
              <a:t>Son una vía excelente  de cara a captar la confianza de la </a:t>
            </a:r>
            <a:r>
              <a:rPr lang="es-CR" sz="3200" b="1" dirty="0" smtClean="0">
                <a:solidFill>
                  <a:srgbClr val="FF99CC"/>
                </a:solidFill>
                <a:latin typeface="Tahoma" charset="0"/>
              </a:rPr>
              <a:t>sociedad y justificar socialmente la pervivencia de la profesión y su bien específico.</a:t>
            </a:r>
            <a:r>
              <a:rPr lang="es-CR" sz="3200" b="1" dirty="0" smtClean="0">
                <a:latin typeface="Tahoma" charset="0"/>
              </a:rPr>
              <a:t> </a:t>
            </a:r>
            <a:endParaRPr lang="es-ES" sz="3200" b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9009"/>
            <a:ext cx="6508377" cy="1638391"/>
          </a:xfrm>
        </p:spPr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acabando</a:t>
            </a:r>
            <a:r>
              <a:rPr lang="en-US" dirty="0" smtClean="0"/>
              <a:t>, y en el </a:t>
            </a:r>
            <a:r>
              <a:rPr lang="en-US" dirty="0" err="1" smtClean="0"/>
              <a:t>caso</a:t>
            </a:r>
            <a:r>
              <a:rPr lang="en-US" dirty="0" smtClean="0"/>
              <a:t> de la </a:t>
            </a:r>
            <a:r>
              <a:rPr lang="en-US" dirty="0" err="1" smtClean="0"/>
              <a:t>bibliotecología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 en </a:t>
            </a:r>
            <a:r>
              <a:rPr lang="en-US" dirty="0" err="1" smtClean="0"/>
              <a:t>breve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 SABER HACER BIEN Y LA EXCELENCIA HA DE PLASMARSE DE CARA UNA INTACHABILIDAD EVIDENTE QUE PERMITA VALORAR LA ACTIVIDAD COMO ETICAMENTE ACEPTABLE…</a:t>
            </a:r>
          </a:p>
          <a:p>
            <a:r>
              <a:rPr lang="en-US" dirty="0" smtClean="0"/>
              <a:t>ADEMAS DE UNA CAPACIDAD EVIDENTE DE CARA A  LA GESTION Y GERENCIA DE LA INFORMACION EN UNA EPOCA EN LA QUE LA SOCIEDAD NO SE PUEDE COMPRENDER SIN ESE INGREDIENTE Y EL ACCESO DEL SER HUMANO A UN CONOCIMIENTO DE CALIDAD.</a:t>
            </a:r>
          </a:p>
          <a:p>
            <a:r>
              <a:rPr lang="en-US" dirty="0" smtClean="0"/>
              <a:t>IGUALMENTE, SE ESPERA LA DISCRECION, LA LEALTAD, LA CAPACIDAD DE SERVIR Y UNA TENDENCIA A LA ACTUALIZACION CONTINUA EN FUNCION DEL BIEN QUE SE OFRECE A LA SOCIEDAD.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5730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QUEDA PONERNOS METAS… HACER PROPOSITOS…</a:t>
            </a:r>
            <a:endParaRPr lang="en-US" dirty="0"/>
          </a:p>
        </p:txBody>
      </p:sp>
      <p:pic>
        <p:nvPicPr>
          <p:cNvPr id="5" name="Content Placeholder 4" descr="cosmo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6836" r="-86836"/>
          <a:stretch>
            <a:fillRect/>
          </a:stretch>
        </p:blipFill>
        <p:spPr/>
      </p:pic>
      <p:pic>
        <p:nvPicPr>
          <p:cNvPr id="6" name="Content Placeholder 5" descr="coloresEDIT.jpg"/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522" b="30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30384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GRACIAS.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MAURICIO VIQUEZ LIZANO, PhD.</a:t>
            </a:r>
          </a:p>
          <a:p>
            <a:r>
              <a:rPr lang="en-US" dirty="0" smtClean="0"/>
              <a:t>UCR. UNED. INCOTEP</a:t>
            </a:r>
            <a:endParaRPr lang="en-US" dirty="0"/>
          </a:p>
        </p:txBody>
      </p:sp>
      <p:pic>
        <p:nvPicPr>
          <p:cNvPr id="5" name="Picture Placeholder 4" descr="mvl.gif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0553" r="-1705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1913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11188" y="1125538"/>
            <a:ext cx="4176712" cy="1205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Esquema de Wolff: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partes de la filosofía. Dónde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está lo ético?</a:t>
            </a:r>
            <a:endParaRPr lang="es-ES" sz="2400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635375" y="3789363"/>
            <a:ext cx="3024188" cy="431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>
                <a:solidFill>
                  <a:srgbClr val="0000FF"/>
                </a:solidFill>
                <a:latin typeface="Times New Roman" pitchFamily="18" charset="0"/>
                <a:ea typeface="ＭＳ Ｐゴシック" charset="0"/>
              </a:rPr>
              <a:t>REALIDAD</a:t>
            </a:r>
            <a:endParaRPr lang="es-ES" sz="2400" b="1">
              <a:solidFill>
                <a:srgbClr val="0000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827088" y="3860800"/>
            <a:ext cx="16573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SER H.</a:t>
            </a:r>
            <a:endParaRPr lang="es-ES" sz="24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1619250" y="2565400"/>
            <a:ext cx="388937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LOGICA-EPISTEMOLOG.</a:t>
            </a:r>
            <a:endParaRPr lang="es-ES" sz="24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6804025" y="2492375"/>
            <a:ext cx="2089150" cy="3240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rPr>
              <a:t>METAFISICA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>
                <a:solidFill>
                  <a:srgbClr val="000000"/>
                </a:solidFill>
                <a:latin typeface="Times New Roman" pitchFamily="18" charset="0"/>
                <a:ea typeface="ＭＳ Ｐゴシック" charset="0"/>
              </a:rPr>
              <a:t>ONTOLOGIA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0"/>
              </a:rPr>
              <a:t>COSMOLOG.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0"/>
              </a:rPr>
              <a:t>TEODICEA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0"/>
              </a:rPr>
              <a:t>ANTROPOLOG.</a:t>
            </a:r>
            <a:endParaRPr lang="es-ES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3348038" y="4724400"/>
            <a:ext cx="2447925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ETICA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POYETICA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F. SOC Y POLIT</a:t>
            </a:r>
            <a:endParaRPr lang="es-ES" sz="24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1403350" y="3068638"/>
            <a:ext cx="485775" cy="687387"/>
          </a:xfrm>
          <a:prstGeom prst="upArrow">
            <a:avLst>
              <a:gd name="adj1" fmla="val 50000"/>
              <a:gd name="adj2" fmla="val 35376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273" name="AutoShape 11"/>
          <p:cNvSpPr>
            <a:spLocks noChangeArrowheads="1"/>
          </p:cNvSpPr>
          <p:nvPr/>
        </p:nvSpPr>
        <p:spPr bwMode="auto">
          <a:xfrm>
            <a:off x="5651500" y="27082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274" name="AutoShape 12"/>
          <p:cNvSpPr>
            <a:spLocks noChangeArrowheads="1"/>
          </p:cNvSpPr>
          <p:nvPr/>
        </p:nvSpPr>
        <p:spPr bwMode="auto">
          <a:xfrm>
            <a:off x="5940425" y="50133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275" name="AutoShape 13"/>
          <p:cNvSpPr>
            <a:spLocks noChangeArrowheads="1"/>
          </p:cNvSpPr>
          <p:nvPr/>
        </p:nvSpPr>
        <p:spPr bwMode="auto">
          <a:xfrm>
            <a:off x="5076825" y="1484313"/>
            <a:ext cx="1582738" cy="609600"/>
          </a:xfrm>
          <a:prstGeom prst="wedgeRoundRectCallout">
            <a:avLst>
              <a:gd name="adj1" fmla="val -46389"/>
              <a:gd name="adj2" fmla="val 21198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INTROD.</a:t>
            </a:r>
            <a:endParaRPr lang="es-ES" sz="2400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276" name="AutoShape 14"/>
          <p:cNvSpPr>
            <a:spLocks/>
          </p:cNvSpPr>
          <p:nvPr/>
        </p:nvSpPr>
        <p:spPr bwMode="auto">
          <a:xfrm>
            <a:off x="5737225" y="6165850"/>
            <a:ext cx="2651125" cy="609600"/>
          </a:xfrm>
          <a:prstGeom prst="borderCallout2">
            <a:avLst>
              <a:gd name="adj1" fmla="val 18750"/>
              <a:gd name="adj2" fmla="val 62454"/>
              <a:gd name="adj3" fmla="val 18750"/>
              <a:gd name="adj4" fmla="val 62454"/>
              <a:gd name="adj5" fmla="val -165884"/>
              <a:gd name="adj6" fmla="val 6245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ESPECULATIVA</a:t>
            </a:r>
            <a:endParaRPr lang="es-ES" sz="2400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277" name="AutoShape 15"/>
          <p:cNvSpPr>
            <a:spLocks noChangeArrowheads="1"/>
          </p:cNvSpPr>
          <p:nvPr/>
        </p:nvSpPr>
        <p:spPr bwMode="auto">
          <a:xfrm>
            <a:off x="611188" y="4941888"/>
            <a:ext cx="2879725" cy="1584325"/>
          </a:xfrm>
          <a:prstGeom prst="irregularSeal2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F. PRACTICA</a:t>
            </a:r>
            <a:endParaRPr lang="es-ES" sz="2400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1278" name="AutoShape 17"/>
          <p:cNvSpPr>
            <a:spLocks noChangeArrowheads="1"/>
          </p:cNvSpPr>
          <p:nvPr/>
        </p:nvSpPr>
        <p:spPr bwMode="auto">
          <a:xfrm>
            <a:off x="2555875" y="3789363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Times New Roman" charset="0"/>
              </a:rPr>
              <a:t>Ahora bien…</a:t>
            </a:r>
            <a:endParaRPr lang="es-ES">
              <a:latin typeface="Times New Roman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>
                <a:solidFill>
                  <a:schemeClr val="accent1"/>
                </a:solidFill>
                <a:latin typeface="Tahoma" charset="0"/>
              </a:rPr>
              <a:t>Hay que distinguir la ética </a:t>
            </a:r>
            <a:r>
              <a:rPr lang="es-ES_tradnl">
                <a:solidFill>
                  <a:srgbClr val="FF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de otras</a:t>
            </a:r>
            <a:r>
              <a:rPr lang="es-ES_tradnl">
                <a:solidFill>
                  <a:schemeClr val="accent1"/>
                </a:solidFill>
                <a:latin typeface="Tahoma" charset="0"/>
              </a:rPr>
              <a:t> disciplinas afines…</a:t>
            </a:r>
          </a:p>
          <a:p>
            <a:pPr lvl="1" eaLnBrk="1" hangingPunct="1"/>
            <a:r>
              <a:rPr lang="es-ES_tradnl">
                <a:solidFill>
                  <a:schemeClr val="accent1"/>
                </a:solidFill>
                <a:latin typeface="Tahoma" charset="0"/>
              </a:rPr>
              <a:t>METAETICA</a:t>
            </a:r>
          </a:p>
          <a:p>
            <a:pPr lvl="1" eaLnBrk="1" hangingPunct="1"/>
            <a:r>
              <a:rPr lang="es-ES_tradnl">
                <a:solidFill>
                  <a:schemeClr val="accent1"/>
                </a:solidFill>
                <a:latin typeface="Tahoma" charset="0"/>
              </a:rPr>
              <a:t>MORAL</a:t>
            </a:r>
          </a:p>
          <a:p>
            <a:pPr lvl="1" eaLnBrk="1" hangingPunct="1"/>
            <a:r>
              <a:rPr lang="es-ES_tradnl">
                <a:solidFill>
                  <a:schemeClr val="accent1"/>
                </a:solidFill>
                <a:latin typeface="Tahoma" charset="0"/>
              </a:rPr>
              <a:t>AXIOLOGIA</a:t>
            </a:r>
          </a:p>
          <a:p>
            <a:pPr lvl="1" eaLnBrk="1" hangingPunct="1"/>
            <a:r>
              <a:rPr lang="es-ES_tradnl">
                <a:solidFill>
                  <a:schemeClr val="accent1"/>
                </a:solidFill>
                <a:latin typeface="Tahoma" charset="0"/>
              </a:rPr>
              <a:t>DEONTOLOGIA</a:t>
            </a:r>
            <a:endParaRPr lang="es-ES">
              <a:solidFill>
                <a:schemeClr val="accent1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dirty="0">
                <a:latin typeface="Times New Roman" charset="0"/>
              </a:rPr>
              <a:t>Pues bien, en el marco de ese saber totalizante ubicamos la </a:t>
            </a:r>
            <a:r>
              <a:rPr lang="es-ES_tradnl" sz="4000" dirty="0" smtClean="0">
                <a:latin typeface="Times New Roman" charset="0"/>
              </a:rPr>
              <a:t>ética…</a:t>
            </a:r>
            <a:endParaRPr lang="es-ES" sz="4000" dirty="0">
              <a:latin typeface="Times New Roman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_tradnl" dirty="0">
              <a:latin typeface="Tahoma" charset="0"/>
            </a:endParaRPr>
          </a:p>
          <a:p>
            <a:pPr eaLnBrk="1" hangingPunct="1"/>
            <a:r>
              <a:rPr lang="es-ES_tradnl" dirty="0" smtClean="0">
                <a:latin typeface="Tahoma" charset="0"/>
              </a:rPr>
              <a:t>…y distinguimos:</a:t>
            </a:r>
            <a:endParaRPr lang="es-ES_tradnl" dirty="0">
              <a:latin typeface="Tahoma" charset="0"/>
            </a:endParaRPr>
          </a:p>
          <a:p>
            <a:pPr lvl="1" eaLnBrk="1" hangingPunct="1"/>
            <a:r>
              <a:rPr lang="es-ES_tradnl" dirty="0" err="1">
                <a:latin typeface="Tahoma" charset="0"/>
              </a:rPr>
              <a:t>Ethica</a:t>
            </a:r>
            <a:r>
              <a:rPr lang="es-ES_tradnl" dirty="0">
                <a:latin typeface="Tahoma" charset="0"/>
              </a:rPr>
              <a:t> </a:t>
            </a:r>
            <a:r>
              <a:rPr lang="es-ES_tradnl" dirty="0" err="1">
                <a:latin typeface="Tahoma" charset="0"/>
              </a:rPr>
              <a:t>utens</a:t>
            </a:r>
            <a:r>
              <a:rPr lang="es-ES_tradnl" dirty="0">
                <a:latin typeface="Tahoma" charset="0"/>
              </a:rPr>
              <a:t>.</a:t>
            </a:r>
          </a:p>
          <a:p>
            <a:pPr lvl="1" eaLnBrk="1" hangingPunct="1"/>
            <a:r>
              <a:rPr lang="es-ES_tradnl" dirty="0" err="1">
                <a:latin typeface="Tahoma" charset="0"/>
              </a:rPr>
              <a:t>Ethica</a:t>
            </a:r>
            <a:r>
              <a:rPr lang="es-ES_tradnl" dirty="0">
                <a:latin typeface="Tahoma" charset="0"/>
              </a:rPr>
              <a:t> </a:t>
            </a:r>
            <a:r>
              <a:rPr lang="es-ES_tradnl" dirty="0" err="1">
                <a:latin typeface="Tahoma" charset="0"/>
              </a:rPr>
              <a:t>docens</a:t>
            </a:r>
            <a:r>
              <a:rPr lang="es-ES_tradnl" dirty="0">
                <a:latin typeface="Tahoma" charset="0"/>
              </a:rPr>
              <a:t>.</a:t>
            </a:r>
            <a:endParaRPr lang="es-ES" dirty="0">
              <a:latin typeface="Tahoma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4267200" y="4114800"/>
            <a:ext cx="3886200" cy="2133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J.L. Aranguren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dirty="0">
                <a:latin typeface="Times New Roman" charset="0"/>
              </a:rPr>
              <a:t>Intentemos un concepto...</a:t>
            </a:r>
            <a:endParaRPr lang="es-ES" dirty="0">
              <a:latin typeface="Times New Roman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Tahoma" charset="0"/>
              </a:rPr>
              <a:t>Rodríguez Duplá –prof. de Salamanca- dirá: </a:t>
            </a:r>
            <a:r>
              <a:rPr lang="es-ES_tradnl">
                <a:solidFill>
                  <a:schemeClr val="tx2"/>
                </a:solidFill>
                <a:latin typeface="Tahoma" charset="0"/>
              </a:rPr>
              <a:t>es la disciplina filosófica que estudia la dimensión moral de la existencia humana, es decir, todo cuanto en nuestra vida está relacionado con el bien y el mal.  </a:t>
            </a:r>
            <a:r>
              <a:rPr lang="es-ES_tradnl" sz="2400">
                <a:solidFill>
                  <a:srgbClr val="FF0000"/>
                </a:solidFill>
                <a:latin typeface="Tahoma" charset="0"/>
              </a:rPr>
              <a:t>Etica, BAC, Madrid, 2001, p.5.</a:t>
            </a:r>
            <a:endParaRPr lang="es-ES" sz="2400">
              <a:latin typeface="Tahoma" charset="0"/>
            </a:endParaRPr>
          </a:p>
        </p:txBody>
      </p:sp>
      <p:pic>
        <p:nvPicPr>
          <p:cNvPr id="18436" name="Picture 5" descr="up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5622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Times New Roman" charset="0"/>
              </a:rPr>
              <a:t>Seguimos...</a:t>
            </a:r>
            <a:endParaRPr lang="es-ES">
              <a:latin typeface="Times New Roman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Tahoma" charset="0"/>
              </a:rPr>
              <a:t>A. González –prof. de la UCA y de Comillas- dirá: </a:t>
            </a:r>
            <a:r>
              <a:rPr lang="es-ES_tradnl">
                <a:solidFill>
                  <a:schemeClr val="tx2"/>
                </a:solidFill>
                <a:latin typeface="Tahoma" charset="0"/>
              </a:rPr>
              <a:t>(la ética) se pregunta por el valor de la actividad humana y por el sentido que esta debe tomar. </a:t>
            </a:r>
            <a:r>
              <a:rPr lang="es-ES_tradnl" sz="2400">
                <a:solidFill>
                  <a:srgbClr val="0000FF"/>
                </a:solidFill>
                <a:latin typeface="Tahoma" charset="0"/>
              </a:rPr>
              <a:t>Introd. a la práctica filosófica, UCA, San Salvador, 2000, p.293.</a:t>
            </a:r>
            <a:r>
              <a:rPr lang="es-ES_tradnl">
                <a:solidFill>
                  <a:schemeClr val="tx2"/>
                </a:solidFill>
                <a:latin typeface="Tahoma" charset="0"/>
              </a:rPr>
              <a:t> </a:t>
            </a:r>
            <a:endParaRPr lang="es-ES">
              <a:latin typeface="Tahoma" charset="0"/>
            </a:endParaRPr>
          </a:p>
        </p:txBody>
      </p:sp>
      <p:pic>
        <p:nvPicPr>
          <p:cNvPr id="19460" name="Picture 4" descr="banner u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54070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Times New Roman" charset="0"/>
              </a:rPr>
              <a:t>Aún más...</a:t>
            </a:r>
            <a:endParaRPr lang="es-ES">
              <a:latin typeface="Times New Roman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>
                <a:latin typeface="Tahoma" charset="0"/>
              </a:rPr>
              <a:t>Rodríguez Luño –prof. de la Universidad de Navarra- dice: </a:t>
            </a:r>
            <a:r>
              <a:rPr lang="es-ES_tradnl">
                <a:solidFill>
                  <a:srgbClr val="800080"/>
                </a:solidFill>
                <a:latin typeface="Tahoma" charset="0"/>
              </a:rPr>
              <a:t>la ética se ocupa de los actos humanos y considera su bondad o maldad.  Es una ciencia práctica de carácter filosófico (llamada también filosofía moral) que se apoya en el conocimiento del ser de las cosas. </a:t>
            </a:r>
            <a:r>
              <a:rPr lang="es-ES_tradnl" sz="2400">
                <a:solidFill>
                  <a:srgbClr val="FF0000"/>
                </a:solidFill>
                <a:latin typeface="Tahoma" charset="0"/>
              </a:rPr>
              <a:t>Etica, EUNSA, Navarra, 1986, p.17s.</a:t>
            </a:r>
            <a:endParaRPr lang="es-ES">
              <a:latin typeface="Tahoma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8075613" y="0"/>
          <a:ext cx="1068387" cy="1543050"/>
        </p:xfrm>
        <a:graphic>
          <a:graphicData uri="http://schemas.openxmlformats.org/presentationml/2006/ole">
            <p:oleObj spid="_x0000_s93186" name="Imagen" r:id="rId3" imgW="637953" imgH="789847" progId="Word.Picture.8">
              <p:embed/>
            </p:oleObj>
          </a:graphicData>
        </a:graphic>
      </p:graphicFrame>
      <p:pic>
        <p:nvPicPr>
          <p:cNvPr id="2053" name="Picture 5" descr="unav g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81158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lón">
  <a:themeElements>
    <a:clrScheme name="Telón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Teló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ón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ón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lón">
  <a:themeElements>
    <a:clrScheme name="Telón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Teló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ón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ón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elón">
  <a:themeElements>
    <a:clrScheme name="Telón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Teló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ón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ón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Telón">
  <a:themeElements>
    <a:clrScheme name="Telón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Teló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ón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ón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Telón">
  <a:themeElements>
    <a:clrScheme name="Telón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Teló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lón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ón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4_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5_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6_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Remolino">
  <a:themeElements>
    <a:clrScheme name="Remolin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Remoli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molin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molin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39</TotalTime>
  <Words>1094</Words>
  <Application>Microsoft Office PowerPoint</Application>
  <PresentationFormat>Presentación en pantalla (4:3)</PresentationFormat>
  <Paragraphs>120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58" baseType="lpstr">
      <vt:lpstr>Plaza</vt:lpstr>
      <vt:lpstr>Global</vt:lpstr>
      <vt:lpstr>1_Global</vt:lpstr>
      <vt:lpstr>2_Global</vt:lpstr>
      <vt:lpstr>3_Global</vt:lpstr>
      <vt:lpstr>4_Global</vt:lpstr>
      <vt:lpstr>5_Global</vt:lpstr>
      <vt:lpstr>6_Global</vt:lpstr>
      <vt:lpstr>7_Global</vt:lpstr>
      <vt:lpstr>Telón</vt:lpstr>
      <vt:lpstr>1_Telón</vt:lpstr>
      <vt:lpstr>2_Telón</vt:lpstr>
      <vt:lpstr>3_Telón</vt:lpstr>
      <vt:lpstr>4_Telón</vt:lpstr>
      <vt:lpstr>Remolino</vt:lpstr>
      <vt:lpstr>1_Remolino</vt:lpstr>
      <vt:lpstr>2_Remolino</vt:lpstr>
      <vt:lpstr>3_Remolino</vt:lpstr>
      <vt:lpstr>4_Remolino</vt:lpstr>
      <vt:lpstr>5_Remolino</vt:lpstr>
      <vt:lpstr>6_Remolino</vt:lpstr>
      <vt:lpstr>7_Remolino</vt:lpstr>
      <vt:lpstr>8_Remolino</vt:lpstr>
      <vt:lpstr>9_Remolino</vt:lpstr>
      <vt:lpstr>Imagen</vt:lpstr>
      <vt:lpstr>Etica, profesión y realidad.</vt:lpstr>
      <vt:lpstr>NOS UBICAMOS…</vt:lpstr>
      <vt:lpstr>Estamos hoy en un marco MUY concreto… ¿cómo definirlo? ¿Se puede intentar?</vt:lpstr>
      <vt:lpstr>Diapositiva 4</vt:lpstr>
      <vt:lpstr>Ahora bien…</vt:lpstr>
      <vt:lpstr>Pues bien, en el marco de ese saber totalizante ubicamos la ética…</vt:lpstr>
      <vt:lpstr>Intentemos un concepto...</vt:lpstr>
      <vt:lpstr>Seguimos...</vt:lpstr>
      <vt:lpstr>Aún más...</vt:lpstr>
      <vt:lpstr>Y un concepto más y muy útil para nosotros…:</vt:lpstr>
      <vt:lpstr>.</vt:lpstr>
      <vt:lpstr>Diapositiva 12</vt:lpstr>
      <vt:lpstr>Qué determina que una acto sea bueno o malo?</vt:lpstr>
      <vt:lpstr>Diapositiva 14</vt:lpstr>
      <vt:lpstr>UN NOCION UTIL: Fuentes de la moralidad.</vt:lpstr>
      <vt:lpstr>Y dos conceptos básicos…</vt:lpstr>
      <vt:lpstr>Diapositiva 17</vt:lpstr>
      <vt:lpstr>.</vt:lpstr>
      <vt:lpstr>Nos acercamos a…</vt:lpstr>
      <vt:lpstr>R. Sada nos dice sobre el trabajo:</vt:lpstr>
      <vt:lpstr>Lo bien hecho.</vt:lpstr>
      <vt:lpstr>Ahora miremos…</vt:lpstr>
      <vt:lpstr>Concepto de profesión…</vt:lpstr>
      <vt:lpstr>Otro enfoque…</vt:lpstr>
      <vt:lpstr>Categoría ética decisiva?</vt:lpstr>
      <vt:lpstr>            II parte.  Relación entre ETICA PROFESIONAL  Y DEONTOLOGIA</vt:lpstr>
      <vt:lpstr> Etica profesional…</vt:lpstr>
      <vt:lpstr>La Deontología…</vt:lpstr>
      <vt:lpstr>Diapositiva 29</vt:lpstr>
      <vt:lpstr>Y TODO PARA QUÉ??</vt:lpstr>
      <vt:lpstr>Para ir acabando, y en el caso de la bibliotecología podemos decir en breve…</vt:lpstr>
      <vt:lpstr>QUEDA PONERNOS METAS… HACER PROPOSITOS…</vt:lpstr>
      <vt:lpstr>GRACIAS.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Mauricio  Viquez</dc:creator>
  <cp:lastModifiedBy>José Pablo</cp:lastModifiedBy>
  <cp:revision>4</cp:revision>
  <dcterms:created xsi:type="dcterms:W3CDTF">2014-10-02T01:11:33Z</dcterms:created>
  <dcterms:modified xsi:type="dcterms:W3CDTF">2014-10-03T14:28:42Z</dcterms:modified>
</cp:coreProperties>
</file>