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74" r:id="rId5"/>
    <p:sldId id="275" r:id="rId6"/>
    <p:sldId id="257" r:id="rId7"/>
    <p:sldId id="284" r:id="rId8"/>
    <p:sldId id="265" r:id="rId9"/>
    <p:sldId id="259" r:id="rId10"/>
    <p:sldId id="266" r:id="rId11"/>
    <p:sldId id="260" r:id="rId12"/>
    <p:sldId id="277" r:id="rId13"/>
    <p:sldId id="285" r:id="rId14"/>
    <p:sldId id="286" r:id="rId15"/>
    <p:sldId id="276" r:id="rId16"/>
    <p:sldId id="261" r:id="rId17"/>
    <p:sldId id="287" r:id="rId18"/>
    <p:sldId id="289" r:id="rId19"/>
    <p:sldId id="267" r:id="rId20"/>
    <p:sldId id="268" r:id="rId21"/>
    <p:sldId id="269" r:id="rId22"/>
    <p:sldId id="262" r:id="rId23"/>
    <p:sldId id="270" r:id="rId24"/>
    <p:sldId id="281" r:id="rId25"/>
    <p:sldId id="282" r:id="rId26"/>
    <p:sldId id="283" r:id="rId27"/>
    <p:sldId id="264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A12F0E7-74DC-4B6A-98DD-72E1CC65346A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7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D44D9E7-6880-4F3A-9FA1-8CF903B65D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335F-7953-4533-9CD3-7843F40435EE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09BF7-C3F8-4B02-9349-86F12557BD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D943F0-DFF9-4231-AA03-9418BDE89BE3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39EDF7C-2A50-4678-B8EF-7B01C034E7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75A1-5B15-4988-9144-21593AC5D40D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6FBB-5B40-4774-AF1C-EEE0670148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C8E8899-5721-42C6-A376-659088CFA7DF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23723B-A3EA-437A-8714-179B176590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E1322-595C-4A65-87B0-EC90696A485E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5034-DE0B-4B14-BB3F-A364894D3B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8F32-9A7F-4D79-955F-8273041F3DB6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B1FE-C186-402C-A6D2-2CF7D679B2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1873-AE41-4AA2-BD2D-8D5BF573DC30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DF48-BE97-4CC0-A592-739015862D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423B-6A60-4544-80FA-5376A8565602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3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CDEB-B6AA-4FA4-93AF-14D7EAD74F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A4E5-3F44-4283-BD57-B01D4183BA78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C548-8374-4931-9B49-A60B1E4CAC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C15505-F7F6-48B1-A346-643D13D2A566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2E0673-2B86-400B-A4A4-601A6066C5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30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063CA2C-393F-474F-8EF1-1E34CFA0FCDB}" type="datetimeFigureOut">
              <a:rPr lang="es-ES"/>
              <a:pPr>
                <a:defRPr/>
              </a:pPr>
              <a:t>03/10/2014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8B97AC4-3034-4458-8150-717E3A24E6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7" r:id="rId2"/>
    <p:sldLayoutId id="2147483685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6" r:id="rId9"/>
    <p:sldLayoutId id="2147483683" r:id="rId10"/>
    <p:sldLayoutId id="2147483687" r:id="rId11"/>
  </p:sldLayoutIdLst>
  <p:transition>
    <p:pu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bc.com.p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Usuario\Desktop\e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ETICA PROFESIONAL:</a:t>
            </a:r>
            <a:br>
              <a:rPr lang="es-ES" dirty="0" smtClean="0"/>
            </a:br>
            <a:r>
              <a:rPr lang="es-ES" dirty="0" smtClean="0"/>
              <a:t>¿un asunto de dignidad y sentido común?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2768600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400" b="1" dirty="0" err="1" smtClean="0">
                <a:solidFill>
                  <a:schemeClr val="tx1"/>
                </a:solidFill>
              </a:rPr>
              <a:t>Lidiette</a:t>
            </a:r>
            <a:r>
              <a:rPr lang="es-ES" sz="2400" b="1" dirty="0" smtClean="0">
                <a:solidFill>
                  <a:schemeClr val="tx1"/>
                </a:solidFill>
              </a:rPr>
              <a:t>  </a:t>
            </a:r>
            <a:r>
              <a:rPr lang="es-ES" sz="2400" b="1" dirty="0" err="1" smtClean="0">
                <a:solidFill>
                  <a:schemeClr val="tx1"/>
                </a:solidFill>
              </a:rPr>
              <a:t>Quirós</a:t>
            </a:r>
            <a:r>
              <a:rPr lang="es-ES" sz="2400" b="1" dirty="0" smtClean="0">
                <a:solidFill>
                  <a:schemeClr val="tx1"/>
                </a:solidFill>
              </a:rPr>
              <a:t> Ruiz  MTE-MAE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400" b="1" dirty="0" smtClean="0">
                <a:solidFill>
                  <a:schemeClr val="tx1"/>
                </a:solidFill>
              </a:rPr>
              <a:t>Presidenta Tribunal de Honor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400" b="1" dirty="0" smtClean="0">
                <a:solidFill>
                  <a:schemeClr val="tx1"/>
                </a:solidFill>
              </a:rPr>
              <a:t>COPROBI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400" b="1" dirty="0" smtClean="0">
                <a:solidFill>
                  <a:schemeClr val="tx1"/>
                </a:solidFill>
              </a:rPr>
              <a:t>*Imagen: https://www.google.com/search?q=etica+profesional&amp;source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VALORES PROFESIONALES</a:t>
            </a:r>
            <a:endParaRPr lang="es-ES" dirty="0"/>
          </a:p>
        </p:txBody>
      </p:sp>
      <p:sp>
        <p:nvSpPr>
          <p:cNvPr id="2253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/>
            <a:r>
              <a:rPr lang="es-ES" smtClean="0"/>
              <a:t>DIGNIDAD</a:t>
            </a:r>
          </a:p>
          <a:p>
            <a:pPr eaLnBrk="1" hangingPunct="1"/>
            <a:r>
              <a:rPr lang="es-ES" smtClean="0"/>
              <a:t>SENTIDO COMÚN</a:t>
            </a:r>
          </a:p>
          <a:p>
            <a:pPr eaLnBrk="1" hangingPunct="1"/>
            <a:r>
              <a:rPr lang="es-ES" smtClean="0"/>
              <a:t>RESPETO</a:t>
            </a:r>
          </a:p>
          <a:p>
            <a:pPr eaLnBrk="1" hangingPunct="1"/>
            <a:r>
              <a:rPr lang="es-ES" smtClean="0"/>
              <a:t>HONESTIDAD</a:t>
            </a:r>
          </a:p>
          <a:p>
            <a:pPr eaLnBrk="1" hangingPunct="1"/>
            <a:r>
              <a:rPr lang="es-ES" smtClean="0"/>
              <a:t>RESPONSABILIDAD</a:t>
            </a:r>
          </a:p>
          <a:p>
            <a:pPr eaLnBrk="1" hangingPunct="1"/>
            <a:r>
              <a:rPr lang="es-ES" smtClean="0"/>
              <a:t>UNIÓN PROFESIONAL</a:t>
            </a:r>
          </a:p>
          <a:p>
            <a:pPr eaLnBrk="1" hangingPunct="1"/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algn="r" eaLnBrk="1" hangingPunct="1">
              <a:buFont typeface="Wingdings 2" pitchFamily="18" charset="2"/>
              <a:buNone/>
            </a:pPr>
            <a:r>
              <a:rPr lang="es-ES" sz="900" b="1" u="sng" smtClean="0"/>
              <a:t> </a:t>
            </a:r>
            <a:r>
              <a:rPr lang="es-ES" sz="900" b="1" smtClean="0"/>
              <a:t>www.profesionalesetica.org</a:t>
            </a:r>
            <a:endParaRPr lang="es-ES" sz="900" smtClean="0"/>
          </a:p>
          <a:p>
            <a:pPr eaLnBrk="1" hangingPunct="1"/>
            <a:endParaRPr lang="es-ES" sz="900" smtClean="0"/>
          </a:p>
        </p:txBody>
      </p:sp>
      <p:pic>
        <p:nvPicPr>
          <p:cNvPr id="22531" name="Picture 5" descr="Brujula-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2060575"/>
            <a:ext cx="39497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DIGNIDAD</a:t>
            </a:r>
            <a:endParaRPr lang="es-ES" dirty="0"/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R" smtClean="0"/>
          </a:p>
          <a:p>
            <a:pPr eaLnBrk="1" hangingPunct="1"/>
            <a:endParaRPr lang="es-CR" smtClean="0"/>
          </a:p>
          <a:p>
            <a:pPr eaLnBrk="1" hangingPunct="1"/>
            <a:r>
              <a:rPr lang="es-CR" sz="3200" b="1" smtClean="0"/>
              <a:t>Valía de  una persona, actuando con responsabilidad, seriedad y con respeto hacia sí misma y hacia los demás; sin humillación ni degradación.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6100" y="26289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DIGNIDAD PROFESIONAL</a:t>
            </a:r>
            <a:endParaRPr lang="es-ES" dirty="0"/>
          </a:p>
        </p:txBody>
      </p:sp>
      <p:sp>
        <p:nvSpPr>
          <p:cNvPr id="2457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CR" smtClean="0"/>
              <a:t>Es </a:t>
            </a:r>
            <a:r>
              <a:rPr lang="es-ES" smtClean="0"/>
              <a:t>estar alerta y actuar  ante las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injusticias laborales, profesionales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 y sociales en contra de sí mismo 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de algún colega bibliotecólogo.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algn="r" eaLnBrk="1" hangingPunct="1">
              <a:buFont typeface="Wingdings 2" pitchFamily="18" charset="2"/>
              <a:buNone/>
            </a:pPr>
            <a:r>
              <a:rPr lang="es-ES" sz="900" smtClean="0"/>
              <a:t>https://www.google.com/search?q=injusticias</a:t>
            </a:r>
          </a:p>
          <a:p>
            <a:pPr eaLnBrk="1" hangingPunct="1"/>
            <a:endParaRPr lang="es-ES" smtClean="0"/>
          </a:p>
        </p:txBody>
      </p:sp>
      <p:pic>
        <p:nvPicPr>
          <p:cNvPr id="24579" name="Picture 5" descr="823096_RGCHRVVJIAYBF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34099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7239000" cy="4540250"/>
          </a:xfrm>
        </p:spPr>
        <p:txBody>
          <a:bodyPr/>
          <a:lstStyle/>
          <a:p>
            <a:pPr eaLnBrk="1" hangingPunct="1"/>
            <a:r>
              <a:rPr lang="es-ES" smtClean="0"/>
              <a:t>Es buscar la excelencia para brindar de la mejor manera los servicios, actividades y productos a nuestros usuarios. 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s-ES" sz="900" b="1" smtClean="0"/>
              <a:t>www.xirivella.es</a:t>
            </a:r>
            <a:endParaRPr lang="es-ES" sz="900" smtClean="0"/>
          </a:p>
          <a:p>
            <a:pPr eaLnBrk="1" hangingPunct="1"/>
            <a:endParaRPr lang="es-ES" sz="900" smtClean="0"/>
          </a:p>
        </p:txBody>
      </p:sp>
      <p:pic>
        <p:nvPicPr>
          <p:cNvPr id="25602" name="1 Título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" y="320675"/>
            <a:ext cx="7194550" cy="1143000"/>
          </a:xfrm>
        </p:spPr>
      </p:pic>
      <p:pic>
        <p:nvPicPr>
          <p:cNvPr id="25603" name="Picture 6" descr="ad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573463"/>
            <a:ext cx="568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Es estar en constante actualización y conocimiento del entorno en que nos desenvolvemos para realizarnos como personas y profesionales.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s-ES" sz="900" smtClean="0"/>
              <a:t>www.amapro.com.mx</a:t>
            </a:r>
          </a:p>
        </p:txBody>
      </p:sp>
      <p:pic>
        <p:nvPicPr>
          <p:cNvPr id="26626" name="1 Título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" y="320675"/>
            <a:ext cx="7194550" cy="1143000"/>
          </a:xfrm>
        </p:spPr>
      </p:pic>
      <p:pic>
        <p:nvPicPr>
          <p:cNvPr id="26627" name="Picture 6" descr="benefici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644900"/>
            <a:ext cx="34766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DIGNIDAD PROFESIONAL</a:t>
            </a:r>
            <a:endParaRPr lang="es-ES" dirty="0"/>
          </a:p>
        </p:txBody>
      </p:sp>
      <p:sp>
        <p:nvSpPr>
          <p:cNvPr id="2765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R" smtClean="0"/>
          </a:p>
          <a:p>
            <a:pPr eaLnBrk="1" hangingPunct="1">
              <a:buFont typeface="Wingdings 2" pitchFamily="18" charset="2"/>
              <a:buNone/>
            </a:pPr>
            <a:r>
              <a:rPr lang="es-CR" smtClean="0"/>
              <a:t>“</a:t>
            </a:r>
            <a:r>
              <a:rPr lang="es-CR" sz="3200" smtClean="0"/>
              <a:t>Cuando reconocemos las diferencias de cada individuo y toleramos esas diferencias, la persona puede sentirse digna, con honor y libre” (Lozano, 2012).</a:t>
            </a:r>
            <a:r>
              <a:rPr lang="es-ES" sz="3200" smtClean="0"/>
              <a:t> Y sabemos que la libertad nos conduce a la realización plena y el disfrute de lo que hacemos.</a:t>
            </a:r>
          </a:p>
          <a:p>
            <a:pPr eaLnBrk="1" hangingPunct="1"/>
            <a:endParaRPr lang="es-ES" sz="3200" smtClean="0"/>
          </a:p>
          <a:p>
            <a:pPr eaLnBrk="1" hangingPunct="1"/>
            <a:endParaRPr lang="es-ES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SENTIDO COMÚN</a:t>
            </a:r>
            <a:endParaRPr lang="es-ES" dirty="0"/>
          </a:p>
        </p:txBody>
      </p:sp>
      <p:sp>
        <p:nvSpPr>
          <p:cNvPr id="2867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CR" smtClean="0"/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CR" sz="3200" smtClean="0"/>
              <a:t>Capacidad natural de juzgar los acontecimientos y eventos de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CR" sz="3200" smtClean="0"/>
              <a:t> forma razonable, de tal manera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CR" sz="3200" smtClean="0"/>
              <a:t>que se actúe en consecuencia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CR" sz="3200" smtClean="0"/>
              <a:t>y congruencia con la colectividad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CR" sz="3200" smtClean="0"/>
              <a:t> del entorno. </a:t>
            </a:r>
            <a:br>
              <a:rPr lang="es-CR" sz="3200" smtClean="0"/>
            </a:br>
            <a:r>
              <a:rPr lang="es-CR" smtClean="0"/>
              <a:t/>
            </a:r>
            <a:br>
              <a:rPr lang="es-CR" smtClean="0"/>
            </a:br>
            <a:endParaRPr lang="es-ES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en-US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Picture 5" descr="1797575_10152524245233173_8631955279139813706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7538" y="551976"/>
            <a:ext cx="7239000" cy="12155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SENTIDO COMÚN</a:t>
            </a:r>
            <a:endParaRPr lang="es-ES" dirty="0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684213" y="2105025"/>
            <a:ext cx="7272337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CR" sz="3200"/>
              <a:t>Va cambiando con el paso del </a:t>
            </a:r>
          </a:p>
          <a:p>
            <a:r>
              <a:rPr lang="es-CR" sz="3200"/>
              <a:t>tiempo y la transformación cultural </a:t>
            </a:r>
          </a:p>
          <a:p>
            <a:r>
              <a:rPr lang="es-CR" sz="3200"/>
              <a:t>de la sociedad en que se aplica.</a:t>
            </a:r>
            <a:r>
              <a:rPr lang="es-ES" sz="3200"/>
              <a:t> </a:t>
            </a:r>
          </a:p>
          <a:p>
            <a:endParaRPr lang="es-ES" sz="3200"/>
          </a:p>
          <a:p>
            <a:endParaRPr lang="es-ES" sz="3200"/>
          </a:p>
          <a:p>
            <a:endParaRPr lang="es-ES" sz="3200"/>
          </a:p>
          <a:p>
            <a:endParaRPr lang="es-ES" sz="3200"/>
          </a:p>
          <a:p>
            <a:endParaRPr lang="es-ES" sz="3200"/>
          </a:p>
          <a:p>
            <a:endParaRPr lang="es-ES" sz="3200"/>
          </a:p>
          <a:p>
            <a:r>
              <a:rPr lang="es-ES" sz="900" b="1"/>
              <a:t>                                                                                        feedbackground.com</a:t>
            </a:r>
          </a:p>
        </p:txBody>
      </p:sp>
      <p:pic>
        <p:nvPicPr>
          <p:cNvPr id="46084" name="Picture 6" descr="peligros_del_sentido_com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789363"/>
            <a:ext cx="43926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DESEMPEÑO ÉTICO DEL BIBLIOTECÓLOGO(A)</a:t>
            </a:r>
            <a:endParaRPr lang="es-ES" dirty="0"/>
          </a:p>
        </p:txBody>
      </p:sp>
      <p:sp>
        <p:nvSpPr>
          <p:cNvPr id="3174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95300" eaLnBrk="1" hangingPunct="1">
              <a:buFont typeface="Wingdings 2" pitchFamily="18" charset="2"/>
              <a:buNone/>
            </a:pPr>
            <a:endParaRPr lang="es-CR" smtClean="0"/>
          </a:p>
          <a:p>
            <a:pPr marL="495300" indent="-495300" eaLnBrk="1" hangingPunct="1">
              <a:buFont typeface="Wingdings 2" pitchFamily="18" charset="2"/>
              <a:buAutoNum type="arabicPeriod"/>
            </a:pPr>
            <a:r>
              <a:rPr lang="es-CR" smtClean="0"/>
              <a:t>Reconocerse a sí mismo como profesional, estar orgulloso y a gusto con su labor. </a:t>
            </a:r>
          </a:p>
          <a:p>
            <a:pPr marL="495300" indent="-495300" eaLnBrk="1" hangingPunct="1">
              <a:buFont typeface="Wingdings 2" pitchFamily="18" charset="2"/>
              <a:buAutoNum type="arabicPeriod"/>
            </a:pPr>
            <a:endParaRPr lang="es-CR" smtClean="0"/>
          </a:p>
          <a:p>
            <a:pPr marL="495300" indent="-495300" eaLnBrk="1" hangingPunct="1">
              <a:buFont typeface="Wingdings 2" pitchFamily="18" charset="2"/>
              <a:buAutoNum type="arabicPeriod"/>
            </a:pPr>
            <a:endParaRPr lang="es-CR" smtClean="0"/>
          </a:p>
          <a:p>
            <a:pPr marL="495300" indent="-495300" eaLnBrk="1" hangingPunct="1">
              <a:buFont typeface="Wingdings 2" pitchFamily="18" charset="2"/>
              <a:buAutoNum type="arabicPeriod"/>
            </a:pPr>
            <a:endParaRPr lang="es-CR" smtClean="0"/>
          </a:p>
          <a:p>
            <a:pPr marL="495300" indent="-495300" eaLnBrk="1" hangingPunct="1">
              <a:buFont typeface="Wingdings 2" pitchFamily="18" charset="2"/>
              <a:buAutoNum type="arabicPeriod"/>
            </a:pPr>
            <a:endParaRPr lang="es-CR" smtClean="0"/>
          </a:p>
          <a:p>
            <a:pPr marL="495300" indent="-495300" eaLnBrk="1" hangingPunct="1">
              <a:buFont typeface="Wingdings 2" pitchFamily="18" charset="2"/>
              <a:buAutoNum type="arabicPeriod"/>
            </a:pPr>
            <a:endParaRPr lang="es-CR" smtClean="0"/>
          </a:p>
          <a:p>
            <a:pPr marL="495300" indent="-495300" eaLnBrk="1" hangingPunct="1">
              <a:buFont typeface="Wingdings 2" pitchFamily="18" charset="2"/>
              <a:buNone/>
            </a:pPr>
            <a:endParaRPr lang="es-CR" smtClean="0"/>
          </a:p>
          <a:p>
            <a:pPr marL="495300" indent="-495300" algn="ctr" eaLnBrk="1" hangingPunct="1">
              <a:buFont typeface="Wingdings 2" pitchFamily="18" charset="2"/>
              <a:buNone/>
            </a:pPr>
            <a:r>
              <a:rPr lang="es-ES" sz="900" b="1" smtClean="0"/>
              <a:t>www.universia.edu.pe</a:t>
            </a:r>
            <a:endParaRPr lang="es-CR" sz="900" b="1" smtClean="0"/>
          </a:p>
        </p:txBody>
      </p:sp>
      <p:pic>
        <p:nvPicPr>
          <p:cNvPr id="31747" name="Picture 5" descr="sinesio-lopez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141663"/>
            <a:ext cx="4032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MORAL</a:t>
            </a:r>
            <a:endParaRPr lang="es-ES" dirty="0"/>
          </a:p>
        </p:txBody>
      </p:sp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250825" y="1609725"/>
            <a:ext cx="7445375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algn="r" eaLnBrk="1" hangingPunct="1">
              <a:buFont typeface="Wingdings 2" pitchFamily="18" charset="2"/>
              <a:buNone/>
            </a:pPr>
            <a:r>
              <a:rPr lang="es-ES" smtClean="0"/>
              <a:t>                      Asimilación de las        costumbres y valores de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s-ES" smtClean="0"/>
              <a:t>nuestro ambiente (familia,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s-ES" smtClean="0"/>
              <a:t>escuela, iglesia, vecindario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s-ES" smtClean="0"/>
              <a:t>en que se desarrolla nuestra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s-ES" smtClean="0"/>
              <a:t>infancia (Lozano, 2012). 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Wingdings 2" pitchFamily="18" charset="2"/>
              <a:buNone/>
            </a:pPr>
            <a:r>
              <a:rPr lang="es-ES" sz="800" smtClean="0"/>
              <a:t>/www.google.com/search?q=familia</a:t>
            </a:r>
          </a:p>
          <a:p>
            <a:pPr eaLnBrk="1" hangingPunct="1">
              <a:buFont typeface="Wingdings 2" pitchFamily="18" charset="2"/>
              <a:buNone/>
            </a:pPr>
            <a:endParaRPr lang="es-ES" sz="800" smtClean="0"/>
          </a:p>
        </p:txBody>
      </p:sp>
      <p:pic>
        <p:nvPicPr>
          <p:cNvPr id="14339" name="Picture 7" descr="famil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8" y="1901825"/>
            <a:ext cx="32591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DESEMPEÑO ÉTICO DEL BIBLIOTECÓLOGO(A)</a:t>
            </a:r>
            <a:endParaRPr lang="es-ES" dirty="0"/>
          </a:p>
        </p:txBody>
      </p:sp>
      <p:sp>
        <p:nvSpPr>
          <p:cNvPr id="3277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CR" smtClean="0"/>
              <a:t>2. El bibliotecólogo debe tener un amplio conocimiento de la bibliotecología.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CR" smtClean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ES" sz="900" b="1" smtClean="0"/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900" b="1" smtClean="0"/>
              <a:t>gpcd-interesgeneral.blogspot.com</a:t>
            </a:r>
            <a:endParaRPr lang="es-CR" sz="900" b="1" smtClean="0"/>
          </a:p>
        </p:txBody>
      </p:sp>
      <p:pic>
        <p:nvPicPr>
          <p:cNvPr id="32771" name="Picture 5" descr="Illustration_sarah_wilkins_Libro_del_arbol_for_Barnes_and%252520No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068638"/>
            <a:ext cx="4876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DESEMPEÑO ÉTICO DEL BIBLIOTECÓLOGO(A)</a:t>
            </a:r>
            <a:endParaRPr lang="es-ES" dirty="0"/>
          </a:p>
        </p:txBody>
      </p:sp>
      <p:sp>
        <p:nvSpPr>
          <p:cNvPr id="33794" name="2 Marcador de contenido"/>
          <p:cNvSpPr>
            <a:spLocks noGrp="1"/>
          </p:cNvSpPr>
          <p:nvPr>
            <p:ph idx="1"/>
          </p:nvPr>
        </p:nvSpPr>
        <p:spPr>
          <a:xfrm>
            <a:off x="468313" y="1989138"/>
            <a:ext cx="7239000" cy="44672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CR" smtClean="0"/>
              <a:t>3. El bibliotecólogo debe desarrollar habilidades, destrezas y competencias profesionales para brindar servicios con calidad. </a:t>
            </a:r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s-ES" sz="900" smtClean="0"/>
              <a:t>blog.pucp.edu.pe</a:t>
            </a:r>
            <a:r>
              <a:rPr lang="es-ES" sz="1800" smtClean="0"/>
              <a:t> </a:t>
            </a:r>
            <a:endParaRPr lang="es-CR" sz="1800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</p:txBody>
      </p:sp>
      <p:pic>
        <p:nvPicPr>
          <p:cNvPr id="33795" name="Picture 5" descr="20111102-libro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357563"/>
            <a:ext cx="3048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ETICA PROFESIONAL Y LEGISLACIÓN DEL COPROBI</a:t>
            </a:r>
            <a:endParaRPr lang="es-ES" dirty="0"/>
          </a:p>
        </p:txBody>
      </p:sp>
      <p:sp>
        <p:nvSpPr>
          <p:cNvPr id="34818" name="2 Marcador de contenido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…“el conocimiento de este Código es obligatorio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   para toda persona profesional en el área de bibliotecología, ciencias de la información y de la documentación incorporada o no al Colegio de Profesionales en Bibliotecología de Costa Rica,  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   no podrá alegarse su desconocimiento”.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   (COPROBI, 2013).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ETICA PROFESIONAL Y </a:t>
            </a:r>
            <a:br>
              <a:rPr lang="es-ES" dirty="0" smtClean="0"/>
            </a:br>
            <a:r>
              <a:rPr lang="es-ES" dirty="0" smtClean="0"/>
              <a:t>LEGISLACIÓN DEL COPROBI</a:t>
            </a:r>
            <a:endParaRPr lang="es-ES" dirty="0"/>
          </a:p>
        </p:txBody>
      </p:sp>
      <p:sp>
        <p:nvSpPr>
          <p:cNvPr id="35842" name="2 Marcador de contenido"/>
          <p:cNvSpPr>
            <a:spLocks noGrp="1"/>
          </p:cNvSpPr>
          <p:nvPr>
            <p:ph idx="1"/>
          </p:nvPr>
        </p:nvSpPr>
        <p:spPr>
          <a:xfrm>
            <a:off x="457200" y="1916113"/>
            <a:ext cx="7239000" cy="4540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r>
              <a:rPr lang="es-CR" smtClean="0"/>
              <a:t>…“los profesionales en bibliotecología tienen que ser conscientes de sus deberes sociales y de su profesión hacia el usuario y la comunidad, y brindar toda su colaboración para el mejoramiento de la disciplina”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CR" smtClean="0"/>
              <a:t>  (Código Etica, Cap. I, art.d).</a:t>
            </a:r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ETICA PROFESIONAL Y </a:t>
            </a:r>
            <a:br>
              <a:rPr lang="es-ES" dirty="0" smtClean="0"/>
            </a:br>
            <a:r>
              <a:rPr lang="es-ES" dirty="0" smtClean="0"/>
              <a:t>LEGISLACIÓN DEL COPROBI</a:t>
            </a:r>
            <a:endParaRPr lang="es-ES" dirty="0"/>
          </a:p>
        </p:txBody>
      </p:sp>
      <p:sp>
        <p:nvSpPr>
          <p:cNvPr id="3686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r>
              <a:rPr lang="es-CR" smtClean="0"/>
              <a:t>...“los profesionales en bibliotecología, dentro y fuera del ejercicio profesional, deben mantener una conducta acorde con el honor, la dignidad de la profesión y las disposiciones de este Código”.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CR" smtClean="0"/>
              <a:t>   (Código de Etica, Cap. I, art.e).</a:t>
            </a:r>
            <a:endParaRPr lang="es-ES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SI LOGRÁSEMOS QUE TODOS LOS COLEGIADOS MANTUVIERAN:</a:t>
            </a:r>
            <a:endParaRPr lang="es-ES" dirty="0"/>
          </a:p>
        </p:txBody>
      </p:sp>
      <p:sp>
        <p:nvSpPr>
          <p:cNvPr id="3789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 Actitud de orgullo y prestancia para con su profesión,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 entrega y espíritu de servicio en su labor diaria, 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solidaridad y respeto hacia sus colegas…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PODRÍAMOS AFIRMAR, </a:t>
            </a:r>
            <a:br>
              <a:rPr lang="es-ES" dirty="0" smtClean="0"/>
            </a:br>
            <a:r>
              <a:rPr lang="es-ES" dirty="0" smtClean="0"/>
              <a:t>SIN LUGAR A DUDAS QUE:</a:t>
            </a:r>
            <a:endParaRPr lang="es-ES" dirty="0"/>
          </a:p>
        </p:txBody>
      </p:sp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457200" y="2133600"/>
            <a:ext cx="7239000" cy="4322763"/>
          </a:xfrm>
        </p:spPr>
        <p:txBody>
          <a:bodyPr/>
          <a:lstStyle/>
          <a:p>
            <a:pPr eaLnBrk="1" hangingPunct="1"/>
            <a:r>
              <a:rPr lang="es-CR" smtClean="0"/>
              <a:t> la ética profesional es un asunto de dignidad y sentido común </a:t>
            </a:r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/>
            <a:r>
              <a:rPr lang="es-CR" smtClean="0"/>
              <a:t>n</a:t>
            </a:r>
            <a:r>
              <a:rPr lang="es-ES" smtClean="0"/>
              <a:t>o se trata de convencer a los colegas para hacer el bien, sino de ayudarles a crear un nivel de consciencia que les ayude a enfrentar la vida con principios morales, encarnando valores como una parte para crecer  y realizarse como personas y profesionales.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41207" y="1846319"/>
            <a:ext cx="6648158" cy="266445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MUCHAS GRACIAS!</a:t>
            </a:r>
            <a:endParaRPr lang="es-ES" dirty="0"/>
          </a:p>
        </p:txBody>
      </p:sp>
      <p:pic>
        <p:nvPicPr>
          <p:cNvPr id="39938" name="Picture 3" descr="249847_349861678507609_5050553844374422026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MORAL</a:t>
            </a:r>
            <a:endParaRPr lang="es-ES" dirty="0"/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s-ES" sz="4000" b="1" smtClean="0"/>
              <a:t>Imperativos pasivamente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" sz="4000" b="1" smtClean="0"/>
              <a:t>y sin cuestionamiento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" sz="4000" b="1" smtClean="0"/>
              <a:t>antes de adquirir el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" sz="4000" b="1" smtClean="0"/>
              <a:t>"uso de razón”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s-ES" smtClean="0"/>
              <a:t> (Lozano, 2012).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ÉTICA</a:t>
            </a:r>
            <a:endParaRPr lang="es-ES" dirty="0"/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algn="r" eaLnBrk="1" hangingPunct="1">
              <a:buFont typeface="Wingdings 2" pitchFamily="18" charset="2"/>
              <a:buNone/>
            </a:pPr>
            <a:r>
              <a:rPr lang="es-ES" sz="4000" b="1" smtClean="0"/>
              <a:t>Aceptación consciente,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s-ES" sz="4000" b="1" smtClean="0"/>
              <a:t>basada en el ejercicio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s-ES" sz="4000" b="1" smtClean="0"/>
              <a:t>de nuestra razón</a:t>
            </a:r>
            <a:r>
              <a:rPr lang="es-ES" sz="3200" b="1" smtClean="0"/>
              <a:t>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s-ES" smtClean="0"/>
              <a:t> (Gutiérrez, 1997).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algn="r"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/>
            <a:r>
              <a:rPr lang="es-ES" sz="800" b="1" smtClean="0">
                <a:hlinkClick r:id="rId2"/>
              </a:rPr>
              <a:t>www.abc.com.py</a:t>
            </a:r>
            <a:r>
              <a:rPr lang="es-ES" sz="800" b="1" smtClean="0"/>
              <a:t> </a:t>
            </a:r>
          </a:p>
        </p:txBody>
      </p:sp>
      <p:pic>
        <p:nvPicPr>
          <p:cNvPr id="16387" name="Picture 5" descr="_510_434_5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38" y="3776663"/>
            <a:ext cx="31877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ETICA vs MORAL</a:t>
            </a:r>
            <a:endParaRPr lang="es-ES" dirty="0"/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>
              <a:buFont typeface="Arial" charset="0"/>
              <a:buChar char="•"/>
            </a:pPr>
            <a:r>
              <a:rPr lang="es-ES" sz="3200" b="1" smtClean="0"/>
              <a:t>Moral: obediencia a las normas, las costumbres y preceptos o mandamientos culturales, jerárquicos o religiosos,</a:t>
            </a:r>
          </a:p>
          <a:p>
            <a:pPr eaLnBrk="1" hangingPunct="1">
              <a:buFont typeface="Wingdings 2" pitchFamily="18" charset="2"/>
              <a:buNone/>
            </a:pPr>
            <a:endParaRPr lang="es-ES" sz="3200" b="1" smtClean="0"/>
          </a:p>
          <a:p>
            <a:pPr eaLnBrk="1" hangingPunct="1">
              <a:buFont typeface="Arial" charset="0"/>
              <a:buChar char="•"/>
            </a:pPr>
            <a:r>
              <a:rPr lang="es-ES" sz="3200" b="1" smtClean="0"/>
              <a:t>Ética: fundamenta la manera de vivir por el pensamiento humano.</a:t>
            </a:r>
          </a:p>
          <a:p>
            <a:pPr eaLnBrk="1" hangingPunct="1">
              <a:buFont typeface="Wingdings 2" pitchFamily="18" charset="2"/>
              <a:buNone/>
            </a:pPr>
            <a:endParaRPr lang="es-ES" sz="3200" b="1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4663" y="47879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ETICA PROFESIONAL</a:t>
            </a:r>
            <a:endParaRPr lang="es-ES" dirty="0"/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CR" b="1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s-CR" sz="4000" smtClean="0"/>
              <a:t>Normas de carácter ético aplicadas en el desarrollo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CR" sz="4000" smtClean="0"/>
              <a:t>de una actividad laboral a través de una serie de principios y valores.</a:t>
            </a:r>
            <a:endParaRPr lang="es-ES" sz="400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ES" sz="3200" b="1" smtClean="0"/>
          </a:p>
          <a:p>
            <a:pPr eaLnBrk="1" hangingPunct="1">
              <a:buFont typeface="Wingdings 2" pitchFamily="18" charset="2"/>
              <a:buNone/>
            </a:pPr>
            <a:r>
              <a:rPr lang="es-ES" sz="3200" b="1" smtClean="0"/>
              <a:t>Pautas para el desempeño de un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3200" b="1" smtClean="0"/>
              <a:t>cargo dentro de un marco ético</a:t>
            </a:r>
          </a:p>
          <a:p>
            <a:pPr eaLnBrk="1" hangingPunct="1">
              <a:buFont typeface="Wingdings 2" pitchFamily="18" charset="2"/>
              <a:buNone/>
            </a:pPr>
            <a:endParaRPr lang="es-ES" sz="3200" b="1" smtClean="0"/>
          </a:p>
          <a:p>
            <a:pPr eaLnBrk="1" hangingPunct="1">
              <a:buFont typeface="Wingdings 2" pitchFamily="18" charset="2"/>
              <a:buNone/>
            </a:pPr>
            <a:endParaRPr lang="es-ES" sz="900" b="1" smtClean="0"/>
          </a:p>
          <a:p>
            <a:pPr eaLnBrk="1" hangingPunct="1">
              <a:buFont typeface="Wingdings 2" pitchFamily="18" charset="2"/>
              <a:buNone/>
            </a:pPr>
            <a:endParaRPr lang="es-ES" sz="900" b="1" smtClean="0"/>
          </a:p>
          <a:p>
            <a:pPr eaLnBrk="1" hangingPunct="1">
              <a:buFont typeface="Wingdings 2" pitchFamily="18" charset="2"/>
              <a:buNone/>
            </a:pPr>
            <a:endParaRPr lang="es-ES" sz="900" b="1" smtClean="0"/>
          </a:p>
          <a:p>
            <a:pPr eaLnBrk="1" hangingPunct="1">
              <a:buFont typeface="Wingdings 2" pitchFamily="18" charset="2"/>
              <a:buNone/>
            </a:pPr>
            <a:endParaRPr lang="es-ES" sz="900" b="1" smtClean="0"/>
          </a:p>
          <a:p>
            <a:pPr eaLnBrk="1" hangingPunct="1">
              <a:buFont typeface="Wingdings 2" pitchFamily="18" charset="2"/>
              <a:buNone/>
            </a:pPr>
            <a:endParaRPr lang="es-ES" sz="900" b="1" smtClean="0"/>
          </a:p>
          <a:p>
            <a:pPr eaLnBrk="1" hangingPunct="1">
              <a:buFont typeface="Wingdings 2" pitchFamily="18" charset="2"/>
              <a:buNone/>
            </a:pPr>
            <a:endParaRPr lang="es-ES" sz="900" b="1" smtClean="0"/>
          </a:p>
          <a:p>
            <a:pPr eaLnBrk="1" hangingPunct="1">
              <a:buFont typeface="Wingdings 2" pitchFamily="18" charset="2"/>
              <a:buNone/>
            </a:pPr>
            <a:endParaRPr lang="es-ES" sz="900" b="1" smtClean="0"/>
          </a:p>
          <a:p>
            <a:pPr eaLnBrk="1" hangingPunct="1">
              <a:buFont typeface="Wingdings 2" pitchFamily="18" charset="2"/>
              <a:buNone/>
            </a:pPr>
            <a:endParaRPr lang="es-ES" sz="900" b="1" smtClean="0"/>
          </a:p>
          <a:p>
            <a:pPr eaLnBrk="1" hangingPunct="1">
              <a:buFont typeface="Wingdings 2" pitchFamily="18" charset="2"/>
              <a:buNone/>
            </a:pPr>
            <a:endParaRPr lang="es-ES" sz="900" b="1" smtClean="0"/>
          </a:p>
          <a:p>
            <a:pPr eaLnBrk="1" hangingPunct="1">
              <a:buFont typeface="Wingdings 2" pitchFamily="18" charset="2"/>
              <a:buNone/>
            </a:pPr>
            <a:endParaRPr lang="es-ES" sz="900" b="1" smtClean="0"/>
          </a:p>
          <a:p>
            <a:pPr eaLnBrk="1" hangingPunct="1">
              <a:buFont typeface="Wingdings 2" pitchFamily="18" charset="2"/>
              <a:buNone/>
            </a:pPr>
            <a:endParaRPr lang="es-ES" sz="900" b="1" smtClean="0"/>
          </a:p>
          <a:p>
            <a:pPr eaLnBrk="1" hangingPunct="1">
              <a:buFont typeface="Wingdings 2" pitchFamily="18" charset="2"/>
              <a:buNone/>
            </a:pPr>
            <a:r>
              <a:rPr lang="es-ES" sz="900" b="1" smtClean="0"/>
              <a:t>                                                 http://expertosmorales.wordpress.com/tag/etica-profesional/</a:t>
            </a:r>
          </a:p>
        </p:txBody>
      </p:sp>
      <p:pic>
        <p:nvPicPr>
          <p:cNvPr id="19458" name="Picture 5" descr="profesional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573463"/>
            <a:ext cx="47625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1 Título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320675"/>
            <a:ext cx="7194550" cy="1143000"/>
          </a:xfrm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ETICA PROFESIONAL DEL BIBLIOTECÓLOGO(A)</a:t>
            </a:r>
            <a:endParaRPr lang="es-ES" dirty="0"/>
          </a:p>
        </p:txBody>
      </p:sp>
      <p:sp>
        <p:nvSpPr>
          <p:cNvPr id="2048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s-CR" sz="3200" smtClean="0"/>
              <a:t> </a:t>
            </a:r>
            <a:r>
              <a:rPr lang="es-CR" sz="3200" b="1" smtClean="0"/>
              <a:t>“Tomar decisiones prudentes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CR" sz="3200" b="1" smtClean="0"/>
              <a:t>y justas, basadas en valores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CR" sz="3200" b="1" smtClean="0"/>
              <a:t>morales, fundamentadas en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CR" sz="3200" b="1" smtClean="0"/>
              <a:t>el discurso ético acorde con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CR" sz="3200" b="1" smtClean="0"/>
              <a:t>la época y el contexto social”.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CR" smtClean="0"/>
              <a:t> </a:t>
            </a:r>
            <a:r>
              <a:rPr lang="es-CR" sz="1400" b="1" smtClean="0"/>
              <a:t>(Ramírez Velázquez, C.A.; Bocanegra, M.; Figueroa Alcántara, H.A., 2006).</a:t>
            </a:r>
            <a:endParaRPr lang="es-ES" sz="1400" b="1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VALORES  </a:t>
            </a:r>
            <a:endParaRPr lang="es-ES" dirty="0"/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684213" y="1628775"/>
            <a:ext cx="7239000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algn="r" eaLnBrk="1" hangingPunct="1">
              <a:buFont typeface="Wingdings 2" pitchFamily="18" charset="2"/>
              <a:buNone/>
            </a:pPr>
            <a:r>
              <a:rPr lang="es-CR" sz="2800" b="1" smtClean="0"/>
              <a:t>La ética profesional se centra en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s-CR" sz="2800" b="1" smtClean="0"/>
              <a:t>cómo son éstos aplicables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s-CR" sz="2800" b="1" smtClean="0"/>
              <a:t>al entorno laboral.</a:t>
            </a:r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CR" smtClean="0"/>
          </a:p>
          <a:p>
            <a:pPr eaLnBrk="1" hangingPunct="1">
              <a:buFont typeface="Wingdings 2" pitchFamily="18" charset="2"/>
              <a:buNone/>
            </a:pPr>
            <a:endParaRPr lang="es-ES" sz="900" smtClean="0"/>
          </a:p>
          <a:p>
            <a:pPr eaLnBrk="1" hangingPunct="1">
              <a:buFont typeface="Wingdings 2" pitchFamily="18" charset="2"/>
              <a:buNone/>
            </a:pPr>
            <a:endParaRPr lang="es-ES" sz="900" smtClean="0"/>
          </a:p>
          <a:p>
            <a:pPr eaLnBrk="1" hangingPunct="1">
              <a:buFont typeface="Wingdings 2" pitchFamily="18" charset="2"/>
              <a:buNone/>
            </a:pPr>
            <a:endParaRPr lang="es-ES" sz="900" smtClean="0"/>
          </a:p>
          <a:p>
            <a:pPr eaLnBrk="1" hangingPunct="1">
              <a:buFont typeface="Wingdings 2" pitchFamily="18" charset="2"/>
              <a:buNone/>
            </a:pPr>
            <a:endParaRPr lang="es-ES" sz="900" smtClean="0"/>
          </a:p>
          <a:p>
            <a:pPr eaLnBrk="1" hangingPunct="1">
              <a:buFont typeface="Wingdings 2" pitchFamily="18" charset="2"/>
              <a:buNone/>
            </a:pPr>
            <a:endParaRPr lang="es-ES" sz="900" smtClean="0"/>
          </a:p>
          <a:p>
            <a:pPr eaLnBrk="1" hangingPunct="1">
              <a:buFont typeface="Wingdings 2" pitchFamily="18" charset="2"/>
              <a:buNone/>
            </a:pPr>
            <a:endParaRPr lang="es-ES" sz="900" smtClean="0"/>
          </a:p>
          <a:p>
            <a:pPr eaLnBrk="1" hangingPunct="1">
              <a:buFont typeface="Wingdings 2" pitchFamily="18" charset="2"/>
              <a:buNone/>
            </a:pPr>
            <a:endParaRPr lang="es-ES" sz="900" smtClean="0"/>
          </a:p>
          <a:p>
            <a:pPr eaLnBrk="1" hangingPunct="1">
              <a:buFont typeface="Wingdings 2" pitchFamily="18" charset="2"/>
              <a:buNone/>
            </a:pPr>
            <a:r>
              <a:rPr lang="es-ES" sz="900" smtClean="0"/>
              <a:t>https://www.google.com/search?q=valores</a:t>
            </a:r>
          </a:p>
        </p:txBody>
      </p:sp>
      <p:pic>
        <p:nvPicPr>
          <p:cNvPr id="21507" name="Picture 5" descr="etica-empresaria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8" y="3068638"/>
            <a:ext cx="34036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495</TotalTime>
  <Words>744</Words>
  <Application>Microsoft Office PowerPoint</Application>
  <PresentationFormat>Presentación en pantalla (4:3)</PresentationFormat>
  <Paragraphs>213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Opulento</vt:lpstr>
      <vt:lpstr>ETICA PROFESIONAL: ¿un asunto de dignidad y sentido común?</vt:lpstr>
      <vt:lpstr>MORAL</vt:lpstr>
      <vt:lpstr>MORAL</vt:lpstr>
      <vt:lpstr>ÉTICA</vt:lpstr>
      <vt:lpstr>ETICA vs MORAL</vt:lpstr>
      <vt:lpstr>ETICA PROFESIONAL</vt:lpstr>
      <vt:lpstr>Diapositiva 7</vt:lpstr>
      <vt:lpstr>ETICA PROFESIONAL DEL BIBLIOTECÓLOGO(A)</vt:lpstr>
      <vt:lpstr>VALORES  </vt:lpstr>
      <vt:lpstr>VALORES PROFESIONALES</vt:lpstr>
      <vt:lpstr>DIGNIDAD</vt:lpstr>
      <vt:lpstr>DIGNIDAD PROFESIONAL</vt:lpstr>
      <vt:lpstr>Diapositiva 13</vt:lpstr>
      <vt:lpstr>Diapositiva 14</vt:lpstr>
      <vt:lpstr>DIGNIDAD PROFESIONAL</vt:lpstr>
      <vt:lpstr>SENTIDO COMÚN</vt:lpstr>
      <vt:lpstr>Diapositiva 17</vt:lpstr>
      <vt:lpstr>SENTIDO COMÚN</vt:lpstr>
      <vt:lpstr>DESEMPEÑO ÉTICO DEL BIBLIOTECÓLOGO(A)</vt:lpstr>
      <vt:lpstr>DESEMPEÑO ÉTICO DEL BIBLIOTECÓLOGO(A)</vt:lpstr>
      <vt:lpstr>DESEMPEÑO ÉTICO DEL BIBLIOTECÓLOGO(A)</vt:lpstr>
      <vt:lpstr>ETICA PROFESIONAL Y LEGISLACIÓN DEL COPROBI</vt:lpstr>
      <vt:lpstr>ETICA PROFESIONAL Y  LEGISLACIÓN DEL COPROBI</vt:lpstr>
      <vt:lpstr>ETICA PROFESIONAL Y  LEGISLACIÓN DEL COPROBI</vt:lpstr>
      <vt:lpstr>SI LOGRÁSEMOS QUE TODOS LOS COLEGIADOS MANTUVIERAN:</vt:lpstr>
      <vt:lpstr>PODRÍAMOS AFIRMAR,  SIN LUGAR A DUDAS QUE:</vt:lpstr>
      <vt:lpstr>MUCHAS 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ETICA PROFESIONAL: un asunto de dignidad y sentido común</dc:title>
  <dc:creator>Usuario</dc:creator>
  <cp:lastModifiedBy>José Pablo</cp:lastModifiedBy>
  <cp:revision>56</cp:revision>
  <dcterms:created xsi:type="dcterms:W3CDTF">2014-08-26T13:49:55Z</dcterms:created>
  <dcterms:modified xsi:type="dcterms:W3CDTF">2014-10-03T14:32:59Z</dcterms:modified>
</cp:coreProperties>
</file>